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9" r:id="rId4"/>
    <p:sldId id="261" r:id="rId5"/>
    <p:sldId id="263" r:id="rId6"/>
    <p:sldId id="265" r:id="rId7"/>
    <p:sldId id="267" r:id="rId8"/>
    <p:sldId id="269" r:id="rId9"/>
    <p:sldId id="271" r:id="rId10"/>
    <p:sldId id="273" r:id="rId11"/>
    <p:sldId id="275" r:id="rId12"/>
    <p:sldId id="27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B9oZp0b5ILkQFflykcmDD5F/c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8"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74ace78373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374ace78373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74ace78373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374ace78373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74ace78373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374ace78373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4ace7837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374ace783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74ace7837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374ace7837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4ace7837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374ace7837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74ace78373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374ace78373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74ace78373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374ace78373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74ace78373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374ace78373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74ace78373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374ace78373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ph.ncdhhs.gov/media/1606/op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felixwong.com/2015/07/fort-collins-food-truck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forms/d/e/1FAIpQLScTasrInwtzWFU_E6N_haT96utgwHQ-qU2lBohSy-Cc8JH2tQ/viewfor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127573" y="4905953"/>
            <a:ext cx="9932691" cy="8587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800"/>
              <a:buFont typeface="Calibri"/>
              <a:buNone/>
            </a:pPr>
            <a:r>
              <a:rPr lang="en-US" sz="4800">
                <a:solidFill>
                  <a:srgbClr val="FFFFFF"/>
                </a:solidFill>
              </a:rPr>
              <a:t>Mobile Food Trucks</a:t>
            </a:r>
            <a:endParaRPr/>
          </a:p>
        </p:txBody>
      </p:sp>
      <p:sp>
        <p:nvSpPr>
          <p:cNvPr id="89" name="Google Shape;89;p1"/>
          <p:cNvSpPr txBox="1">
            <a:spLocks noGrp="1"/>
          </p:cNvSpPr>
          <p:nvPr>
            <p:ph type="subTitle" idx="1"/>
          </p:nvPr>
        </p:nvSpPr>
        <p:spPr>
          <a:xfrm>
            <a:off x="1127570" y="5764694"/>
            <a:ext cx="9932690" cy="4366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2000"/>
              <a:buNone/>
            </a:pPr>
            <a:r>
              <a:rPr lang="en-US" sz="2000">
                <a:solidFill>
                  <a:srgbClr val="FFFFFF"/>
                </a:solidFill>
              </a:rPr>
              <a:t>Review of the laws and regulations to keep your permit active</a:t>
            </a:r>
            <a:endParaRPr/>
          </a:p>
        </p:txBody>
      </p:sp>
      <p:pic>
        <p:nvPicPr>
          <p:cNvPr id="90" name="Google Shape;90;p1"/>
          <p:cNvPicPr preferRelativeResize="0"/>
          <p:nvPr/>
        </p:nvPicPr>
        <p:blipFill rotWithShape="1">
          <a:blip r:embed="rId3">
            <a:alphaModFix/>
          </a:blip>
          <a:srcRect t="12397" b="17787"/>
          <a:stretch/>
        </p:blipFill>
        <p:spPr>
          <a:xfrm>
            <a:off x="181832" y="397448"/>
            <a:ext cx="11824165" cy="58038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g374ace78373_0_50"/>
          <p:cNvSpPr txBox="1">
            <a:spLocks noGrp="1"/>
          </p:cNvSpPr>
          <p:nvPr>
            <p:ph type="title"/>
          </p:nvPr>
        </p:nvSpPr>
        <p:spPr>
          <a:xfrm>
            <a:off x="526472" y="5241984"/>
            <a:ext cx="11185200" cy="974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1">
                <a:solidFill>
                  <a:srgbClr val="1F1F1F"/>
                </a:solidFill>
              </a:rPr>
              <a:t>El incumplimiento a estas condiciones…..</a:t>
            </a:r>
            <a:r>
              <a:rPr lang="en-US" sz="5400" b="1" i="0" u="none" strike="noStrike" cap="none">
                <a:solidFill>
                  <a:schemeClr val="dk1"/>
                </a:solidFill>
                <a:latin typeface="Calibri"/>
                <a:ea typeface="Calibri"/>
                <a:cs typeface="Calibri"/>
                <a:sym typeface="Calibri"/>
              </a:rPr>
              <a:t> </a:t>
            </a:r>
            <a:endParaRPr sz="5400" b="1" i="0" u="none" strike="noStrike" cap="none">
              <a:solidFill>
                <a:schemeClr val="dk1"/>
              </a:solidFill>
              <a:latin typeface="Calibri"/>
              <a:ea typeface="Calibri"/>
              <a:cs typeface="Calibri"/>
              <a:sym typeface="Calibri"/>
            </a:endParaRPr>
          </a:p>
        </p:txBody>
      </p:sp>
      <p:pic>
        <p:nvPicPr>
          <p:cNvPr id="206" name="Google Shape;206;g374ace78373_0_50"/>
          <p:cNvPicPr preferRelativeResize="0"/>
          <p:nvPr/>
        </p:nvPicPr>
        <p:blipFill>
          <a:blip r:embed="rId3">
            <a:alphaModFix/>
          </a:blip>
          <a:stretch>
            <a:fillRect/>
          </a:stretch>
        </p:blipFill>
        <p:spPr>
          <a:xfrm>
            <a:off x="0" y="0"/>
            <a:ext cx="12192001" cy="4936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74ace78373_0_56"/>
          <p:cNvSpPr txBox="1">
            <a:spLocks noGrp="1"/>
          </p:cNvSpPr>
          <p:nvPr>
            <p:ph type="title"/>
          </p:nvPr>
        </p:nvSpPr>
        <p:spPr>
          <a:xfrm>
            <a:off x="381000" y="365125"/>
            <a:ext cx="67569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solidFill>
                  <a:srgbClr val="1F1F1F"/>
                </a:solidFill>
              </a:rPr>
              <a:t>Herramientas para ayudarle:</a:t>
            </a:r>
            <a:endParaRPr/>
          </a:p>
        </p:txBody>
      </p:sp>
      <p:sp>
        <p:nvSpPr>
          <p:cNvPr id="222" name="Google Shape;222;g374ace78373_0_56"/>
          <p:cNvSpPr txBox="1"/>
          <p:nvPr/>
        </p:nvSpPr>
        <p:spPr>
          <a:xfrm>
            <a:off x="512196" y="1772010"/>
            <a:ext cx="5066100" cy="100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https://www.dph.ncdhhs.gov/media/1606/open</a:t>
            </a:r>
            <a:endParaRPr sz="1800">
              <a:solidFill>
                <a:schemeClr val="dk1"/>
              </a:solidFill>
              <a:latin typeface="Calibri"/>
              <a:ea typeface="Calibri"/>
              <a:cs typeface="Calibri"/>
              <a:sym typeface="Calibri"/>
            </a:endParaRPr>
          </a:p>
          <a:p>
            <a:pPr marL="0" lvl="0" indent="0" algn="ctr" rtl="0">
              <a:lnSpc>
                <a:spcPct val="128571"/>
              </a:lnSpc>
              <a:spcBef>
                <a:spcPts val="0"/>
              </a:spcBef>
              <a:spcAft>
                <a:spcPts val="0"/>
              </a:spcAft>
              <a:buClr>
                <a:schemeClr val="dk1"/>
              </a:buClr>
              <a:buSzPts val="1100"/>
              <a:buFont typeface="Arial"/>
              <a:buNone/>
            </a:pPr>
            <a:r>
              <a:rPr lang="en-US" sz="1800" b="1">
                <a:solidFill>
                  <a:srgbClr val="1F1F1F"/>
                </a:solidFill>
                <a:latin typeface="Calibri"/>
                <a:ea typeface="Calibri"/>
                <a:cs typeface="Calibri"/>
                <a:sym typeface="Calibri"/>
              </a:rPr>
              <a:t>Puntos de Contacto del Condado</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g374ace78373_0_56"/>
          <p:cNvSpPr txBox="1"/>
          <p:nvPr/>
        </p:nvSpPr>
        <p:spPr>
          <a:xfrm>
            <a:off x="6415800" y="1863700"/>
            <a:ext cx="5538900" cy="9234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1800" b="1">
                <a:solidFill>
                  <a:srgbClr val="1F1F1F"/>
                </a:solidFill>
                <a:latin typeface="Calibri"/>
                <a:ea typeface="Calibri"/>
                <a:cs typeface="Calibri"/>
                <a:sym typeface="Calibri"/>
              </a:rPr>
              <a:t>Punto de Contacto del Especialista Regional en Protección de Alimentos del DEPARTAMENTO DE SALUD Y SERVICIOS HUMANOS DE CAROLINA DEL NORTE</a:t>
            </a:r>
            <a:endParaRPr/>
          </a:p>
        </p:txBody>
      </p:sp>
      <p:pic>
        <p:nvPicPr>
          <p:cNvPr id="224" name="Google Shape;224;g374ace78373_0_56" descr="Map&#10;&#10;AI-generated content may be incorrect."/>
          <p:cNvPicPr preferRelativeResize="0"/>
          <p:nvPr/>
        </p:nvPicPr>
        <p:blipFill rotWithShape="1">
          <a:blip r:embed="rId4">
            <a:alphaModFix/>
          </a:blip>
          <a:srcRect/>
          <a:stretch/>
        </p:blipFill>
        <p:spPr>
          <a:xfrm>
            <a:off x="512196" y="2530652"/>
            <a:ext cx="5177592" cy="2579817"/>
          </a:xfrm>
          <a:prstGeom prst="rect">
            <a:avLst/>
          </a:prstGeom>
          <a:noFill/>
          <a:ln>
            <a:noFill/>
          </a:ln>
        </p:spPr>
      </p:pic>
      <p:pic>
        <p:nvPicPr>
          <p:cNvPr id="225" name="Google Shape;225;g374ace78373_0_56" descr="Text&#10;&#10;AI-generated content may be incorrect."/>
          <p:cNvPicPr preferRelativeResize="0"/>
          <p:nvPr/>
        </p:nvPicPr>
        <p:blipFill rotWithShape="1">
          <a:blip r:embed="rId5">
            <a:alphaModFix/>
          </a:blip>
          <a:srcRect/>
          <a:stretch/>
        </p:blipFill>
        <p:spPr>
          <a:xfrm>
            <a:off x="7712050" y="129976"/>
            <a:ext cx="2635599" cy="1637050"/>
          </a:xfrm>
          <a:prstGeom prst="rect">
            <a:avLst/>
          </a:prstGeom>
          <a:noFill/>
          <a:ln>
            <a:noFill/>
          </a:ln>
        </p:spPr>
      </p:pic>
      <p:pic>
        <p:nvPicPr>
          <p:cNvPr id="226" name="Google Shape;226;g374ace78373_0_56"/>
          <p:cNvPicPr preferRelativeResize="0">
            <a:picLocks noGrp="1"/>
          </p:cNvPicPr>
          <p:nvPr>
            <p:ph type="body" idx="1"/>
          </p:nvPr>
        </p:nvPicPr>
        <p:blipFill rotWithShape="1">
          <a:blip r:embed="rId6">
            <a:alphaModFix/>
          </a:blip>
          <a:srcRect/>
          <a:stretch/>
        </p:blipFill>
        <p:spPr>
          <a:xfrm>
            <a:off x="6132375" y="2959975"/>
            <a:ext cx="5913000" cy="3795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g374ace78373_0_65"/>
          <p:cNvSpPr txBox="1">
            <a:spLocks noGrp="1"/>
          </p:cNvSpPr>
          <p:nvPr>
            <p:ph type="title"/>
          </p:nvPr>
        </p:nvSpPr>
        <p:spPr>
          <a:xfrm>
            <a:off x="1145308" y="2817091"/>
            <a:ext cx="9171600" cy="12099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4400"/>
              <a:buFont typeface="Calibri"/>
              <a:buNone/>
            </a:pPr>
            <a:r>
              <a:rPr lang="en-US"/>
              <a:t> </a:t>
            </a:r>
            <a:r>
              <a:rPr lang="en-US">
                <a:solidFill>
                  <a:srgbClr val="1F1F1F"/>
                </a:solidFill>
              </a:rPr>
              <a:t>¿Preguntas?</a:t>
            </a:r>
            <a:endParaRPr>
              <a:solidFill>
                <a:schemeClr val="dk1"/>
              </a:solidFill>
              <a:latin typeface="Calibri"/>
              <a:ea typeface="Calibri"/>
              <a:cs typeface="Calibri"/>
              <a:sym typeface="Calibri"/>
            </a:endParaRPr>
          </a:p>
        </p:txBody>
      </p:sp>
      <p:sp>
        <p:nvSpPr>
          <p:cNvPr id="238" name="Google Shape;238;g374ace78373_0_65"/>
          <p:cNvSpPr txBox="1">
            <a:spLocks noGrp="1"/>
          </p:cNvSpPr>
          <p:nvPr>
            <p:ph type="body" idx="1"/>
          </p:nvPr>
        </p:nvSpPr>
        <p:spPr>
          <a:xfrm>
            <a:off x="849745" y="1825625"/>
            <a:ext cx="11222100" cy="991500"/>
          </a:xfrm>
          <a:prstGeom prst="rect">
            <a:avLst/>
          </a:prstGeom>
          <a:noFill/>
          <a:ln>
            <a:noFill/>
          </a:ln>
        </p:spPr>
        <p:txBody>
          <a:bodyPr spcFirstLastPara="1" wrap="square" lIns="91425" tIns="45700" rIns="91425" bIns="45700" anchor="t" anchorCtr="0">
            <a:noAutofit/>
          </a:bodyPr>
          <a:lstStyle/>
          <a:p>
            <a:pPr marL="228600" lvl="0" indent="-495300" algn="l" rtl="0">
              <a:lnSpc>
                <a:spcPct val="128571"/>
              </a:lnSpc>
              <a:spcBef>
                <a:spcPts val="0"/>
              </a:spcBef>
              <a:spcAft>
                <a:spcPts val="0"/>
              </a:spcAft>
              <a:buSzPts val="6000"/>
              <a:buChar char="•"/>
            </a:pPr>
            <a:r>
              <a:rPr lang="en-US" sz="6000">
                <a:solidFill>
                  <a:srgbClr val="1F1F1F"/>
                </a:solidFill>
              </a:rPr>
              <a:t>Efectivo: 1 de Septiembre del 2025</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4669978"/>
            <a:ext cx="4391024" cy="1173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000"/>
              <a:buFont typeface="Calibri"/>
              <a:buNone/>
            </a:pPr>
            <a:r>
              <a:rPr lang="en-US" sz="4000">
                <a:solidFill>
                  <a:schemeClr val="lt1"/>
                </a:solidFill>
              </a:rPr>
              <a:t>Who permits</a:t>
            </a:r>
            <a:endParaRPr/>
          </a:p>
        </p:txBody>
      </p:sp>
      <p:sp>
        <p:nvSpPr>
          <p:cNvPr id="96" name="Google Shape;96;p2"/>
          <p:cNvSpPr txBox="1">
            <a:spLocks noGrp="1"/>
          </p:cNvSpPr>
          <p:nvPr>
            <p:ph type="body" idx="1"/>
          </p:nvPr>
        </p:nvSpPr>
        <p:spPr>
          <a:xfrm>
            <a:off x="5664201" y="4766267"/>
            <a:ext cx="5692774" cy="107741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700"/>
              <a:buChar char="•"/>
            </a:pPr>
            <a:r>
              <a:rPr lang="en-US" sz="1700">
                <a:solidFill>
                  <a:schemeClr val="lt1"/>
                </a:solidFill>
              </a:rPr>
              <a:t>The county in which the commissary is located</a:t>
            </a:r>
            <a:endParaRPr/>
          </a:p>
          <a:p>
            <a:pPr marL="228600" lvl="0" indent="-228600" algn="l" rtl="0">
              <a:lnSpc>
                <a:spcPct val="90000"/>
              </a:lnSpc>
              <a:spcBef>
                <a:spcPts val="1000"/>
              </a:spcBef>
              <a:spcAft>
                <a:spcPts val="0"/>
              </a:spcAft>
              <a:buClr>
                <a:schemeClr val="lt1"/>
              </a:buClr>
              <a:buSzPts val="1700"/>
              <a:buChar char="•"/>
            </a:pPr>
            <a:r>
              <a:rPr lang="en-US" sz="1700">
                <a:solidFill>
                  <a:schemeClr val="lt1"/>
                </a:solidFill>
              </a:rPr>
              <a:t>Commissary agreement</a:t>
            </a:r>
            <a:endParaRPr/>
          </a:p>
          <a:p>
            <a:pPr marL="228600" lvl="0" indent="-228600" algn="l" rtl="0">
              <a:lnSpc>
                <a:spcPct val="90000"/>
              </a:lnSpc>
              <a:spcBef>
                <a:spcPts val="1000"/>
              </a:spcBef>
              <a:spcAft>
                <a:spcPts val="0"/>
              </a:spcAft>
              <a:buClr>
                <a:schemeClr val="lt1"/>
              </a:buClr>
              <a:buSzPts val="1700"/>
              <a:buChar char="•"/>
            </a:pPr>
            <a:r>
              <a:rPr lang="en-US" sz="1700">
                <a:solidFill>
                  <a:schemeClr val="lt1"/>
                </a:solidFill>
              </a:rPr>
              <a:t>How will it be enforced? </a:t>
            </a:r>
            <a:endParaRPr/>
          </a:p>
        </p:txBody>
      </p:sp>
      <p:pic>
        <p:nvPicPr>
          <p:cNvPr id="97" name="Google Shape;97;p2" descr="A picture containing table, document, worktable&#10;&#10;AI-generated content may be incorrect."/>
          <p:cNvPicPr preferRelativeResize="0"/>
          <p:nvPr/>
        </p:nvPicPr>
        <p:blipFill rotWithShape="1">
          <a:blip r:embed="rId3">
            <a:alphaModFix/>
          </a:blip>
          <a:srcRect t="858" r="1" b="1481"/>
          <a:stretch/>
        </p:blipFill>
        <p:spPr>
          <a:xfrm>
            <a:off x="33337" y="637308"/>
            <a:ext cx="5850227" cy="3911828"/>
          </a:xfrm>
          <a:custGeom>
            <a:avLst/>
            <a:gdLst/>
            <a:ahLst/>
            <a:cxnLst/>
            <a:rect l="l" t="t" r="r" b="b"/>
            <a:pathLst>
              <a:path w="6000749" h="3911828" extrusionOk="0">
                <a:moveTo>
                  <a:pt x="0" y="0"/>
                </a:moveTo>
                <a:lnTo>
                  <a:pt x="6000749" y="0"/>
                </a:lnTo>
                <a:lnTo>
                  <a:pt x="6000749" y="3767827"/>
                </a:lnTo>
                <a:lnTo>
                  <a:pt x="5572124" y="3740378"/>
                </a:lnTo>
                <a:lnTo>
                  <a:pt x="0" y="3911828"/>
                </a:lnTo>
                <a:close/>
              </a:path>
            </a:pathLst>
          </a:custGeom>
          <a:noFill/>
          <a:ln>
            <a:noFill/>
          </a:ln>
        </p:spPr>
      </p:pic>
      <p:pic>
        <p:nvPicPr>
          <p:cNvPr id="98" name="Google Shape;98;p2" descr="A picture containing text&#10;&#10;AI-generated content may be incorrect."/>
          <p:cNvPicPr preferRelativeResize="0"/>
          <p:nvPr/>
        </p:nvPicPr>
        <p:blipFill rotWithShape="1">
          <a:blip r:embed="rId4">
            <a:alphaModFix/>
          </a:blip>
          <a:srcRect t="4777" r="1" b="3238"/>
          <a:stretch/>
        </p:blipFill>
        <p:spPr>
          <a:xfrm>
            <a:off x="6034086" y="2675964"/>
            <a:ext cx="6000750" cy="3988028"/>
          </a:xfrm>
          <a:custGeom>
            <a:avLst/>
            <a:gdLst/>
            <a:ahLst/>
            <a:cxnLst/>
            <a:rect l="l" t="t" r="r" b="b"/>
            <a:pathLst>
              <a:path w="6000750" h="3988028" extrusionOk="0">
                <a:moveTo>
                  <a:pt x="0" y="0"/>
                </a:moveTo>
                <a:lnTo>
                  <a:pt x="6000750" y="0"/>
                </a:lnTo>
                <a:lnTo>
                  <a:pt x="6000750" y="797153"/>
                </a:lnTo>
                <a:lnTo>
                  <a:pt x="6000750" y="2634343"/>
                </a:lnTo>
                <a:lnTo>
                  <a:pt x="6000750" y="3911828"/>
                </a:lnTo>
                <a:lnTo>
                  <a:pt x="3248025" y="3988028"/>
                </a:lnTo>
                <a:lnTo>
                  <a:pt x="0" y="3780026"/>
                </a:ln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g374ace78373_0_0"/>
          <p:cNvSpPr txBox="1">
            <a:spLocks noGrp="1"/>
          </p:cNvSpPr>
          <p:nvPr>
            <p:ph type="title"/>
          </p:nvPr>
        </p:nvSpPr>
        <p:spPr>
          <a:xfrm>
            <a:off x="572493" y="238539"/>
            <a:ext cx="11018400" cy="1434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4200"/>
              <a:buFont typeface="Calibri"/>
              <a:buNone/>
            </a:pPr>
            <a:r>
              <a:rPr lang="en-US" sz="3000">
                <a:solidFill>
                  <a:srgbClr val="000000"/>
                </a:solidFill>
              </a:rPr>
              <a:t>§ 130A-249.  Inspecciones; informe y tarjeta de grado del sanitización.</a:t>
            </a:r>
            <a:br>
              <a:rPr lang="en-US" sz="4200"/>
            </a:br>
            <a:endParaRPr sz="4200"/>
          </a:p>
        </p:txBody>
      </p:sp>
      <p:sp>
        <p:nvSpPr>
          <p:cNvPr id="111" name="Google Shape;111;g374ace78373_0_0"/>
          <p:cNvSpPr txBox="1">
            <a:spLocks noGrp="1"/>
          </p:cNvSpPr>
          <p:nvPr>
            <p:ph type="body" idx="1"/>
          </p:nvPr>
        </p:nvSpPr>
        <p:spPr>
          <a:xfrm>
            <a:off x="572500" y="1690329"/>
            <a:ext cx="6713700" cy="5097600"/>
          </a:xfrm>
          <a:prstGeom prst="rect">
            <a:avLst/>
          </a:prstGeom>
          <a:solidFill>
            <a:schemeClr val="lt1"/>
          </a:solidFill>
          <a:ln>
            <a:noFill/>
          </a:ln>
        </p:spPr>
        <p:txBody>
          <a:bodyPr spcFirstLastPara="1" wrap="square" lIns="91425" tIns="45700" rIns="91425" bIns="45700" anchor="t" anchorCtr="0">
            <a:noAutofit/>
          </a:bodyPr>
          <a:lstStyle/>
          <a:p>
            <a:pPr marL="228600" lvl="0" indent="-203200" algn="l" rtl="0">
              <a:lnSpc>
                <a:spcPct val="100000"/>
              </a:lnSpc>
              <a:spcBef>
                <a:spcPts val="0"/>
              </a:spcBef>
              <a:spcAft>
                <a:spcPts val="0"/>
              </a:spcAft>
              <a:buSzPts val="1400"/>
              <a:buChar char="•"/>
            </a:pPr>
            <a:r>
              <a:rPr lang="en-US" sz="1400">
                <a:solidFill>
                  <a:srgbClr val="1F1F1F"/>
                </a:solidFill>
              </a:rPr>
              <a:t>El Secretario podrá ingresar a cualquier establecimiento que esté sujeto a las disposiciones del Estatuto General 130A-248 con el propósito de realizar inspecciones. El Secretario inspeccionará cada establecimiento de </a:t>
            </a:r>
            <a:r>
              <a:rPr lang="en-US" sz="1400">
                <a:solidFill>
                  <a:srgbClr val="1F1F1F"/>
                </a:solidFill>
                <a:highlight>
                  <a:srgbClr val="FFFFFF"/>
                </a:highlight>
              </a:rPr>
              <a:t>servicio de alimentos</a:t>
            </a:r>
            <a:r>
              <a:rPr lang="en-US" sz="1400">
                <a:solidFill>
                  <a:srgbClr val="1F1F1F"/>
                </a:solidFill>
              </a:rPr>
              <a:t> con la frecuencia que establezca la Comisión. Al establecer un calendario de inspecciones, la Comisión considerará los riesgos para la población atendida por el establecimiento y el tipo de comida o bebida que sirve el establecimiento. </a:t>
            </a:r>
            <a:r>
              <a:rPr lang="en-US" sz="1400" b="1">
                <a:solidFill>
                  <a:srgbClr val="1F1F1F"/>
                </a:solidFill>
              </a:rPr>
              <a:t>La persona responsable de la administración o control de un establecimiento permitirá al Secretario inspeccionar cada parte del establecimiento y le brindará toda la ayuda y asistencia necesarias para la inspección.</a:t>
            </a:r>
            <a:r>
              <a:rPr lang="en-US" sz="1400">
                <a:solidFill>
                  <a:srgbClr val="1F1F1F"/>
                </a:solidFill>
              </a:rPr>
              <a:t> El Secretario dejará una copia del formulario de inspección y una o más tarjetas mostrando el grado de sanitización del establecimiento con la persona responsable. El Secretario colocará la tarjeta de grado del sanitización en un lugar visible según lo determine el Secretario donde pueda ser fácilmente observada por el público al ingresar al establecimiento o al </a:t>
            </a:r>
            <a:r>
              <a:rPr lang="en-US" sz="1400">
                <a:solidFill>
                  <a:srgbClr val="1F1F1F"/>
                </a:solidFill>
                <a:highlight>
                  <a:srgbClr val="FFFFFF"/>
                </a:highlight>
              </a:rPr>
              <a:t>recoger alimentos preparados</a:t>
            </a:r>
            <a:r>
              <a:rPr lang="en-US" sz="1400">
                <a:solidFill>
                  <a:srgbClr val="1F1F1F"/>
                </a:solidFill>
              </a:rPr>
              <a:t> adentro pero recibidos y pagados afuera del establecimiento a través de ventanillas de entrega u otros dispositivos de entrega. Si un solo establecimiento tiene una o más estaciones de servicio de entrega externas y un sistema de entrega interno, deberá tener una tarjeta de grado del sanitización colocada en un lugar fácilmente visible al entrar al establecimiento y una colocada donde pueda ser fácilmente visible en cada ventanilla de entrega o dispositivo de entrega al </a:t>
            </a:r>
            <a:r>
              <a:rPr lang="en-US" sz="1400">
                <a:solidFill>
                  <a:srgbClr val="1F1F1F"/>
                </a:solidFill>
                <a:highlight>
                  <a:srgbClr val="FFFFFF"/>
                </a:highlight>
              </a:rPr>
              <a:t>recoger los alimentos</a:t>
            </a:r>
            <a:r>
              <a:rPr lang="en-US" sz="1400">
                <a:solidFill>
                  <a:srgbClr val="1F1F1F"/>
                </a:solidFill>
              </a:rPr>
              <a:t> fuera del establecimiento. La(s) tarjeta(s) de grado del sanitización no podrán ser retiradas por nadie, excepto por o instrucción del Secretario. </a:t>
            </a:r>
            <a:r>
              <a:rPr lang="en-US" sz="1400"/>
              <a:t>(1941, c. 309, s. 2; 1955, c. 1030, s. 2; 1973, c. 476, s. 128; 1983, c. 891, s. 2; 1987, c. 145; c. 189; 1989, c. 551, s. 2; 1993, c. 262, s. 3; 2005-386, s. 4.1.)</a:t>
            </a:r>
            <a:endParaRPr/>
          </a:p>
          <a:p>
            <a:pPr marL="0" lvl="0" indent="0" algn="l" rtl="0">
              <a:lnSpc>
                <a:spcPct val="90000"/>
              </a:lnSpc>
              <a:spcBef>
                <a:spcPts val="1000"/>
              </a:spcBef>
              <a:spcAft>
                <a:spcPts val="0"/>
              </a:spcAft>
              <a:buClr>
                <a:schemeClr val="dk1"/>
              </a:buClr>
              <a:buSzPts val="1400"/>
              <a:buNone/>
            </a:pPr>
            <a:endParaRPr sz="1400"/>
          </a:p>
        </p:txBody>
      </p:sp>
      <p:pic>
        <p:nvPicPr>
          <p:cNvPr id="112" name="Google Shape;112;g374ace78373_0_0" descr="Icon&#10;&#10;AI-generated content may be incorrect."/>
          <p:cNvPicPr preferRelativeResize="0"/>
          <p:nvPr/>
        </p:nvPicPr>
        <p:blipFill rotWithShape="1">
          <a:blip r:embed="rId3">
            <a:alphaModFix/>
          </a:blip>
          <a:srcRect l="17572" r="14841"/>
          <a:stretch/>
        </p:blipFill>
        <p:spPr>
          <a:xfrm>
            <a:off x="7675658" y="2170176"/>
            <a:ext cx="3941063" cy="4096513"/>
          </a:xfrm>
          <a:prstGeom prst="rect">
            <a:avLst/>
          </a:prstGeom>
          <a:noFill/>
          <a:ln>
            <a:noFill/>
          </a:ln>
        </p:spPr>
      </p:pic>
      <p:sp>
        <p:nvSpPr>
          <p:cNvPr id="113" name="Google Shape;113;g374ace78373_0_0"/>
          <p:cNvSpPr txBox="1"/>
          <p:nvPr/>
        </p:nvSpPr>
        <p:spPr>
          <a:xfrm>
            <a:off x="10333225" y="-519650"/>
            <a:ext cx="11512500" cy="6156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g374ace78373_0_13"/>
          <p:cNvSpPr txBox="1">
            <a:spLocks noGrp="1"/>
          </p:cNvSpPr>
          <p:nvPr>
            <p:ph type="title"/>
          </p:nvPr>
        </p:nvSpPr>
        <p:spPr>
          <a:xfrm>
            <a:off x="572493" y="-66261"/>
            <a:ext cx="11018400" cy="1434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600"/>
              <a:buFont typeface="Calibri"/>
              <a:buNone/>
            </a:pPr>
            <a:r>
              <a:rPr lang="en-US" sz="4600"/>
              <a:t>§ 130A‑248.  </a:t>
            </a:r>
            <a:r>
              <a:rPr lang="en-US" sz="4600">
                <a:solidFill>
                  <a:srgbClr val="1F1F1F"/>
                </a:solidFill>
              </a:rPr>
              <a:t>Regulación de establecimientos de alimentación y alojamiento.</a:t>
            </a:r>
            <a:endParaRPr sz="4600"/>
          </a:p>
        </p:txBody>
      </p:sp>
      <p:sp>
        <p:nvSpPr>
          <p:cNvPr id="126" name="Google Shape;126;g374ace78373_0_13"/>
          <p:cNvSpPr txBox="1">
            <a:spLocks noGrp="1"/>
          </p:cNvSpPr>
          <p:nvPr>
            <p:ph type="body" idx="1"/>
          </p:nvPr>
        </p:nvSpPr>
        <p:spPr>
          <a:xfrm>
            <a:off x="424950" y="1530924"/>
            <a:ext cx="7250700" cy="5943000"/>
          </a:xfrm>
          <a:prstGeom prst="rect">
            <a:avLst/>
          </a:prstGeom>
          <a:noFill/>
          <a:ln>
            <a:noFill/>
          </a:ln>
        </p:spPr>
        <p:txBody>
          <a:bodyPr spcFirstLastPara="1" wrap="square" lIns="91425" tIns="45700" rIns="91425" bIns="45700" anchor="t" anchorCtr="0">
            <a:noAutofit/>
          </a:bodyPr>
          <a:lstStyle/>
          <a:p>
            <a:pPr marL="228600" lvl="0" indent="-234950" algn="l" rtl="0">
              <a:lnSpc>
                <a:spcPct val="128571"/>
              </a:lnSpc>
              <a:spcBef>
                <a:spcPts val="0"/>
              </a:spcBef>
              <a:spcAft>
                <a:spcPts val="0"/>
              </a:spcAft>
              <a:buClr>
                <a:srgbClr val="1F1F1F"/>
              </a:buClr>
              <a:buSzPts val="1900"/>
              <a:buChar char="•"/>
            </a:pPr>
            <a:r>
              <a:rPr lang="en-US" sz="1900">
                <a:solidFill>
                  <a:srgbClr val="1F1F1F"/>
                </a:solidFill>
              </a:rPr>
              <a:t>(b) Ningún establecimiento podrá comenzar o continuar sus operaciones sin un permiso o permiso transitorio emitido por el Departamento. El permiso o permiso transitorio se expedirá al dueño u operador del establecimiento y no será transferible. Si el establecimiento está alquilado, el permiso o permiso transitorio se expedirá al alquiler y no será transferible. Si cambia la ubicación de un establecimiento, un nuevo permiso se obtendrá para el establecimiento. El permiso se expedirá únicamente cuando el establecimiento cumpla con todos los requisitos de las reglas…</a:t>
            </a:r>
            <a:endParaRPr sz="1900">
              <a:solidFill>
                <a:srgbClr val="1F1F1F"/>
              </a:solidFill>
            </a:endParaRPr>
          </a:p>
          <a:p>
            <a:pPr marL="228600" lvl="0" indent="-234950" algn="l" rtl="0">
              <a:lnSpc>
                <a:spcPct val="128571"/>
              </a:lnSpc>
              <a:spcBef>
                <a:spcPts val="0"/>
              </a:spcBef>
              <a:spcAft>
                <a:spcPts val="0"/>
              </a:spcAft>
              <a:buClr>
                <a:srgbClr val="1F1F1F"/>
              </a:buClr>
              <a:buSzPts val="1900"/>
              <a:buChar char="•"/>
            </a:pPr>
            <a:r>
              <a:rPr lang="en-US" sz="1900">
                <a:solidFill>
                  <a:srgbClr val="1F1F1F"/>
                </a:solidFill>
              </a:rPr>
              <a:t>(b1) Un permiso </a:t>
            </a:r>
            <a:r>
              <a:rPr lang="en-US" sz="1900" b="1">
                <a:solidFill>
                  <a:srgbClr val="1F1F1F"/>
                </a:solidFill>
                <a:highlight>
                  <a:srgbClr val="FFFF00"/>
                </a:highlight>
              </a:rPr>
              <a:t>expirará un año</a:t>
            </a:r>
            <a:r>
              <a:rPr lang="en-US" sz="1900">
                <a:solidFill>
                  <a:srgbClr val="1F1F1F"/>
                </a:solidFill>
              </a:rPr>
              <a:t> después del cierre de un establecimiento, a menos que el permiso sea objeto de un caso impugnado de conformidad con el Artículo 3 del Capítulo 150B de los Estatutos Generales.</a:t>
            </a:r>
            <a:endParaRPr sz="1900">
              <a:solidFill>
                <a:srgbClr val="1F1F1F"/>
              </a:solidFill>
            </a:endParaRPr>
          </a:p>
          <a:p>
            <a:pPr marL="228600" lvl="0" indent="-234950" algn="l" rtl="0">
              <a:lnSpc>
                <a:spcPct val="128571"/>
              </a:lnSpc>
              <a:spcBef>
                <a:spcPts val="0"/>
              </a:spcBef>
              <a:spcAft>
                <a:spcPts val="0"/>
              </a:spcAft>
              <a:buClr>
                <a:srgbClr val="1F1F1F"/>
              </a:buClr>
              <a:buSzPts val="1900"/>
              <a:buChar char="•"/>
            </a:pPr>
            <a:r>
              <a:rPr lang="en-US" sz="1900" b="1">
                <a:solidFill>
                  <a:srgbClr val="1F1F1F"/>
                </a:solidFill>
              </a:rPr>
              <a:t>(Si no se realizan inspecciones, el permiso EXPIRARÁ)</a:t>
            </a:r>
            <a:endParaRPr sz="1900"/>
          </a:p>
        </p:txBody>
      </p:sp>
      <p:pic>
        <p:nvPicPr>
          <p:cNvPr id="127" name="Google Shape;127;g374ace78373_0_13" descr="Text, whiteboard&#10;&#10;AI-generated content may be incorrect."/>
          <p:cNvPicPr preferRelativeResize="0"/>
          <p:nvPr/>
        </p:nvPicPr>
        <p:blipFill rotWithShape="1">
          <a:blip r:embed="rId3">
            <a:alphaModFix/>
          </a:blip>
          <a:srcRect b="9239"/>
          <a:stretch/>
        </p:blipFill>
        <p:spPr>
          <a:xfrm>
            <a:off x="7971221" y="1672954"/>
            <a:ext cx="3941065" cy="4266027"/>
          </a:xfrm>
          <a:prstGeom prst="rect">
            <a:avLst/>
          </a:prstGeom>
          <a:noFill/>
          <a:ln>
            <a:noFill/>
          </a:ln>
        </p:spPr>
      </p:pic>
      <p:pic>
        <p:nvPicPr>
          <p:cNvPr id="128" name="Google Shape;128;g374ace78373_0_13"/>
          <p:cNvPicPr preferRelativeResize="0"/>
          <p:nvPr/>
        </p:nvPicPr>
        <p:blipFill>
          <a:blip r:embed="rId4">
            <a:alphaModFix/>
          </a:blip>
          <a:stretch>
            <a:fillRect/>
          </a:stretch>
        </p:blipFill>
        <p:spPr>
          <a:xfrm>
            <a:off x="7743575" y="1808750"/>
            <a:ext cx="4430326" cy="5049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g374ace78373_0_20"/>
          <p:cNvSpPr txBox="1">
            <a:spLocks noGrp="1"/>
          </p:cNvSpPr>
          <p:nvPr>
            <p:ph type="title"/>
          </p:nvPr>
        </p:nvSpPr>
        <p:spPr>
          <a:xfrm>
            <a:off x="572493" y="-66261"/>
            <a:ext cx="11018400" cy="1434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600"/>
              <a:buFont typeface="Calibri"/>
              <a:buNone/>
            </a:pPr>
            <a:r>
              <a:rPr lang="en-US" sz="4600"/>
              <a:t>.2670 - </a:t>
            </a:r>
            <a:r>
              <a:rPr lang="en-US" sz="4600">
                <a:solidFill>
                  <a:srgbClr val="1F1F1F"/>
                </a:solidFill>
              </a:rPr>
              <a:t>REQUISITOS GENERALES PARA CARRITOS Y UNIDADES MÓVILES DE COMIDA</a:t>
            </a:r>
            <a:endParaRPr/>
          </a:p>
        </p:txBody>
      </p:sp>
      <p:sp>
        <p:nvSpPr>
          <p:cNvPr id="142" name="Google Shape;142;g374ace78373_0_20"/>
          <p:cNvSpPr txBox="1">
            <a:spLocks noGrp="1"/>
          </p:cNvSpPr>
          <p:nvPr>
            <p:ph type="body" idx="1"/>
          </p:nvPr>
        </p:nvSpPr>
        <p:spPr>
          <a:xfrm>
            <a:off x="572500" y="1690325"/>
            <a:ext cx="6713700" cy="5091600"/>
          </a:xfrm>
          <a:prstGeom prst="rect">
            <a:avLst/>
          </a:prstGeom>
          <a:noFill/>
          <a:ln>
            <a:noFill/>
          </a:ln>
        </p:spPr>
        <p:txBody>
          <a:bodyPr spcFirstLastPara="1" wrap="square" lIns="91425" tIns="45700" rIns="91425" bIns="45700" anchor="t" anchorCtr="0">
            <a:noAutofit/>
          </a:bodyPr>
          <a:lstStyle/>
          <a:p>
            <a:pPr marL="228600" lvl="0" indent="-222250" algn="l" rtl="0">
              <a:lnSpc>
                <a:spcPct val="128571"/>
              </a:lnSpc>
              <a:spcBef>
                <a:spcPts val="0"/>
              </a:spcBef>
              <a:spcAft>
                <a:spcPts val="0"/>
              </a:spcAft>
              <a:buClr>
                <a:srgbClr val="1F1F1F"/>
              </a:buClr>
              <a:buSzPts val="1700"/>
              <a:buChar char="•"/>
            </a:pPr>
            <a:r>
              <a:rPr lang="en-US" sz="1700">
                <a:solidFill>
                  <a:srgbClr val="1F1F1F"/>
                </a:solidFill>
              </a:rPr>
              <a:t>(</a:t>
            </a:r>
            <a:r>
              <a:rPr lang="en-US" sz="1750">
                <a:solidFill>
                  <a:srgbClr val="1F1F1F"/>
                </a:solidFill>
              </a:rPr>
              <a:t>1) La autoridad reguladora que inspeccione el comisario desde el cual operará un carrito o unidad móvil de comida debería expedir un permiso si la autoridad reguladora determina que el carrito o unidad móvil de comida cumple con las reglas de esta Sección. El permiso se mantendrá en el carrito o unidad móvil de comida y se pondrá a disposición de la autoridad reguladora cuando se le solicite.</a:t>
            </a:r>
            <a:endParaRPr sz="1750">
              <a:solidFill>
                <a:srgbClr val="1F1F1F"/>
              </a:solidFill>
            </a:endParaRPr>
          </a:p>
          <a:p>
            <a:pPr marL="228600" lvl="0" indent="-225425" algn="l" rtl="0">
              <a:lnSpc>
                <a:spcPct val="128571"/>
              </a:lnSpc>
              <a:spcBef>
                <a:spcPts val="0"/>
              </a:spcBef>
              <a:spcAft>
                <a:spcPts val="0"/>
              </a:spcAft>
              <a:buClr>
                <a:srgbClr val="1F1F1F"/>
              </a:buClr>
              <a:buSzPts val="1750"/>
              <a:buChar char="•"/>
            </a:pPr>
            <a:r>
              <a:rPr lang="en-US" sz="1750">
                <a:solidFill>
                  <a:srgbClr val="1F1F1F"/>
                </a:solidFill>
              </a:rPr>
              <a:t>(2) La autoridad reguladora que expida el permiso deberá ser proporcionada por el titular del permiso una lista de condados y ubicaciones donde operará cada carrito o unidad móvil de comida.</a:t>
            </a:r>
            <a:endParaRPr sz="1750">
              <a:solidFill>
                <a:srgbClr val="1F1F1F"/>
              </a:solidFill>
            </a:endParaRPr>
          </a:p>
          <a:p>
            <a:pPr marL="228600" lvl="0" indent="-225425" algn="l" rtl="0">
              <a:lnSpc>
                <a:spcPct val="128571"/>
              </a:lnSpc>
              <a:spcBef>
                <a:spcPts val="0"/>
              </a:spcBef>
              <a:spcAft>
                <a:spcPts val="0"/>
              </a:spcAft>
              <a:buClr>
                <a:srgbClr val="1F1F1F"/>
              </a:buClr>
              <a:buSzPts val="1750"/>
              <a:buChar char="•"/>
            </a:pPr>
            <a:r>
              <a:rPr lang="en-US" sz="1750">
                <a:solidFill>
                  <a:srgbClr val="1F1F1F"/>
                </a:solidFill>
              </a:rPr>
              <a:t>(3) Antes de iniciar operaciones de </a:t>
            </a:r>
            <a:r>
              <a:rPr lang="en-US" sz="1750">
                <a:solidFill>
                  <a:srgbClr val="1F1F1F"/>
                </a:solidFill>
                <a:highlight>
                  <a:srgbClr val="FFFFFF"/>
                </a:highlight>
              </a:rPr>
              <a:t>servicio de alimentos </a:t>
            </a:r>
            <a:r>
              <a:rPr lang="en-US" sz="1750">
                <a:solidFill>
                  <a:srgbClr val="1F1F1F"/>
                </a:solidFill>
              </a:rPr>
              <a:t>en un condado en particular, el titular del permiso para carrito de comida o unidad móvil deberá proporcionar a la autoridad reguladora de cada condado en el que se propongan operaciones de </a:t>
            </a:r>
            <a:r>
              <a:rPr lang="en-US" sz="1750">
                <a:solidFill>
                  <a:srgbClr val="1F1F1F"/>
                </a:solidFill>
                <a:highlight>
                  <a:srgbClr val="FFFFFF"/>
                </a:highlight>
              </a:rPr>
              <a:t>servicio de alimentos</a:t>
            </a:r>
            <a:r>
              <a:rPr lang="en-US" sz="1750">
                <a:solidFill>
                  <a:srgbClr val="1F1F1F"/>
                </a:solidFill>
              </a:rPr>
              <a:t> una lista de ubicaciones donde operarán.</a:t>
            </a:r>
            <a:r>
              <a:rPr lang="en-US" sz="1750" b="1">
                <a:solidFill>
                  <a:srgbClr val="1F1F1F"/>
                </a:solidFill>
              </a:rPr>
              <a:t> Tales listas deben mantenerse actualizadas (vea el código QR azul).</a:t>
            </a:r>
            <a:endParaRPr sz="1750"/>
          </a:p>
        </p:txBody>
      </p:sp>
      <p:pic>
        <p:nvPicPr>
          <p:cNvPr id="143" name="Google Shape;143;g374ace78373_0_20" descr="A person standing outside of a food truck&#10;&#10;AI-generated content may be incorrect."/>
          <p:cNvPicPr preferRelativeResize="0"/>
          <p:nvPr/>
        </p:nvPicPr>
        <p:blipFill rotWithShape="1">
          <a:blip r:embed="rId3">
            <a:alphaModFix/>
          </a:blip>
          <a:srcRect l="15531" r="30353"/>
          <a:stretch/>
        </p:blipFill>
        <p:spPr>
          <a:xfrm>
            <a:off x="7675658" y="2093976"/>
            <a:ext cx="3941062" cy="4096511"/>
          </a:xfrm>
          <a:prstGeom prst="rect">
            <a:avLst/>
          </a:prstGeom>
          <a:noFill/>
          <a:ln>
            <a:noFill/>
          </a:ln>
        </p:spPr>
      </p:pic>
      <p:sp>
        <p:nvSpPr>
          <p:cNvPr id="144" name="Google Shape;144;g374ace78373_0_20"/>
          <p:cNvSpPr txBox="1"/>
          <p:nvPr/>
        </p:nvSpPr>
        <p:spPr>
          <a:xfrm>
            <a:off x="9319298" y="5990433"/>
            <a:ext cx="2297400" cy="200100"/>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b="0" i="0" u="sng" strike="noStrike" cap="none">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700" b="0" i="0" u="none" strike="noStrike" cap="none">
                <a:solidFill>
                  <a:srgbClr val="FFFFFF"/>
                </a:solidFill>
                <a:latin typeface="Calibri"/>
                <a:ea typeface="Calibri"/>
                <a:cs typeface="Calibri"/>
                <a:sym typeface="Calibri"/>
              </a:rPr>
              <a:t> by Unknown Author is licensed under </a:t>
            </a:r>
            <a:r>
              <a:rPr lang="en-US"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74ace78373_0_27"/>
          <p:cNvSpPr txBox="1">
            <a:spLocks noGrp="1"/>
          </p:cNvSpPr>
          <p:nvPr>
            <p:ph type="title"/>
          </p:nvPr>
        </p:nvSpPr>
        <p:spPr>
          <a:xfrm>
            <a:off x="640080" y="-258336"/>
            <a:ext cx="7534800" cy="117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highlight>
                  <a:srgbClr val="FFFFFF"/>
                </a:highlight>
              </a:rPr>
              <a:t>¿Qué aspecto tiene eso?</a:t>
            </a:r>
            <a:endParaRPr>
              <a:highlight>
                <a:srgbClr val="FFFFFF"/>
              </a:highlight>
            </a:endParaRPr>
          </a:p>
        </p:txBody>
      </p:sp>
      <p:sp>
        <p:nvSpPr>
          <p:cNvPr id="157" name="Google Shape;157;g374ace78373_0_27"/>
          <p:cNvSpPr txBox="1">
            <a:spLocks noGrp="1"/>
          </p:cNvSpPr>
          <p:nvPr>
            <p:ph type="body" idx="1"/>
          </p:nvPr>
        </p:nvSpPr>
        <p:spPr>
          <a:xfrm>
            <a:off x="640075" y="1282325"/>
            <a:ext cx="7009800" cy="5408700"/>
          </a:xfrm>
          <a:prstGeom prst="rect">
            <a:avLst/>
          </a:prstGeom>
          <a:noFill/>
          <a:ln>
            <a:noFill/>
          </a:ln>
        </p:spPr>
        <p:txBody>
          <a:bodyPr spcFirstLastPara="1" wrap="square" lIns="91425" tIns="45700" rIns="91425" bIns="45700" anchor="t" anchorCtr="0">
            <a:normAutofit fontScale="25000" lnSpcReduction="20000"/>
          </a:bodyPr>
          <a:lstStyle/>
          <a:p>
            <a:pPr marL="228600" lvl="0" indent="-254000" algn="l" rtl="0">
              <a:lnSpc>
                <a:spcPct val="115000"/>
              </a:lnSpc>
              <a:spcBef>
                <a:spcPts val="0"/>
              </a:spcBef>
              <a:spcAft>
                <a:spcPts val="0"/>
              </a:spcAft>
              <a:buSzPct val="100000"/>
              <a:buChar char="•"/>
            </a:pPr>
            <a:r>
              <a:rPr lang="en-US" sz="8800">
                <a:solidFill>
                  <a:srgbClr val="1F1F1F"/>
                </a:solidFill>
              </a:rPr>
              <a:t>Se proporcionan </a:t>
            </a:r>
            <a:r>
              <a:rPr lang="en-US" sz="8800">
                <a:solidFill>
                  <a:srgbClr val="3C78D8"/>
                </a:solidFill>
              </a:rPr>
              <a:t>Códigos QR de la Hoja Azul</a:t>
            </a:r>
            <a:r>
              <a:rPr lang="en-US" sz="8800">
                <a:solidFill>
                  <a:srgbClr val="1F1F1F"/>
                </a:solidFill>
              </a:rPr>
              <a:t> para usar en programaciones MENSUALES. Esto es requerido (en el o antes del) Primer día de cada Mes.</a:t>
            </a:r>
            <a:endParaRPr sz="8800">
              <a:solidFill>
                <a:srgbClr val="1F1F1F"/>
              </a:solidFill>
            </a:endParaRPr>
          </a:p>
          <a:p>
            <a:pPr marL="228600" lvl="0" indent="-254000" algn="l" rtl="0">
              <a:lnSpc>
                <a:spcPct val="128571"/>
              </a:lnSpc>
              <a:spcBef>
                <a:spcPts val="0"/>
              </a:spcBef>
              <a:spcAft>
                <a:spcPts val="0"/>
              </a:spcAft>
              <a:buClr>
                <a:srgbClr val="1F1F1F"/>
              </a:buClr>
              <a:buSzPct val="100000"/>
              <a:buChar char="•"/>
            </a:pPr>
            <a:r>
              <a:rPr lang="en-US" sz="8800">
                <a:solidFill>
                  <a:srgbClr val="1F1F1F"/>
                </a:solidFill>
              </a:rPr>
              <a:t>Este formulario debe completarse para cada unidad, cada mes (incluso si no está en funcionamiento).</a:t>
            </a:r>
            <a:endParaRPr sz="8800">
              <a:solidFill>
                <a:srgbClr val="1F1F1F"/>
              </a:solidFill>
            </a:endParaRPr>
          </a:p>
          <a:p>
            <a:pPr marL="228600" lvl="0" indent="-254000" algn="l" rtl="0">
              <a:spcBef>
                <a:spcPts val="1000"/>
              </a:spcBef>
              <a:spcAft>
                <a:spcPts val="0"/>
              </a:spcAft>
              <a:buSzPct val="100000"/>
              <a:buChar char="•"/>
            </a:pPr>
            <a:r>
              <a:rPr lang="en-US" sz="8800">
                <a:solidFill>
                  <a:srgbClr val="1F1F1F"/>
                </a:solidFill>
              </a:rPr>
              <a:t>En este formulario usted necesita incluir:</a:t>
            </a:r>
            <a:endParaRPr sz="8800"/>
          </a:p>
          <a:p>
            <a:pPr marL="685800" lvl="1" indent="-254000" algn="l" rtl="0">
              <a:spcBef>
                <a:spcPts val="500"/>
              </a:spcBef>
              <a:spcAft>
                <a:spcPts val="0"/>
              </a:spcAft>
              <a:buSzPct val="100000"/>
              <a:buChar char="•"/>
            </a:pPr>
            <a:r>
              <a:rPr lang="en-US" sz="8800">
                <a:solidFill>
                  <a:srgbClr val="1F1F1F"/>
                </a:solidFill>
              </a:rPr>
              <a:t>Fechas que trabajarás</a:t>
            </a:r>
            <a:endParaRPr sz="8800"/>
          </a:p>
          <a:p>
            <a:pPr marL="685800" lvl="1" indent="-254000" algn="l" rtl="0">
              <a:spcBef>
                <a:spcPts val="500"/>
              </a:spcBef>
              <a:spcAft>
                <a:spcPts val="0"/>
              </a:spcAft>
              <a:buSzPct val="100000"/>
              <a:buChar char="•"/>
            </a:pPr>
            <a:r>
              <a:rPr lang="en-US" sz="8800">
                <a:solidFill>
                  <a:srgbClr val="1F1F1F"/>
                </a:solidFill>
              </a:rPr>
              <a:t>Horas que trabajarás</a:t>
            </a:r>
            <a:endParaRPr sz="8800"/>
          </a:p>
          <a:p>
            <a:pPr marL="685800" lvl="1" indent="-254000" algn="l" rtl="0">
              <a:spcBef>
                <a:spcPts val="500"/>
              </a:spcBef>
              <a:spcAft>
                <a:spcPts val="0"/>
              </a:spcAft>
              <a:buSzPct val="100000"/>
              <a:buChar char="•"/>
            </a:pPr>
            <a:r>
              <a:rPr lang="en-US" sz="8800">
                <a:solidFill>
                  <a:srgbClr val="1F1F1F"/>
                </a:solidFill>
              </a:rPr>
              <a:t>Dirección donde trabajarás</a:t>
            </a:r>
            <a:endParaRPr sz="8800"/>
          </a:p>
          <a:p>
            <a:pPr marL="685800" lvl="1" indent="-254000" algn="l" rtl="0">
              <a:spcBef>
                <a:spcPts val="500"/>
              </a:spcBef>
              <a:spcAft>
                <a:spcPts val="0"/>
              </a:spcAft>
              <a:buSzPct val="100000"/>
              <a:buChar char="•"/>
            </a:pPr>
            <a:r>
              <a:rPr lang="en-US" sz="8800">
                <a:solidFill>
                  <a:srgbClr val="1F1F1F"/>
                </a:solidFill>
              </a:rPr>
              <a:t>¿A qué hora se presentan en el comisario?</a:t>
            </a:r>
            <a:endParaRPr sz="8800">
              <a:solidFill>
                <a:srgbClr val="1F1F1F"/>
              </a:solidFill>
            </a:endParaRPr>
          </a:p>
          <a:p>
            <a:pPr marL="228600" lvl="0" indent="-254000" algn="l" rtl="0">
              <a:lnSpc>
                <a:spcPct val="128571"/>
              </a:lnSpc>
              <a:spcBef>
                <a:spcPts val="0"/>
              </a:spcBef>
              <a:spcAft>
                <a:spcPts val="0"/>
              </a:spcAft>
              <a:buClr>
                <a:srgbClr val="1F1F1F"/>
              </a:buClr>
              <a:buSzPct val="100000"/>
              <a:buChar char="•"/>
            </a:pPr>
            <a:r>
              <a:rPr lang="en-US" sz="8800">
                <a:solidFill>
                  <a:srgbClr val="1F1F1F"/>
                </a:solidFill>
              </a:rPr>
              <a:t>También debe notificar a otros condados en los que operará (si opera en otro condado).</a:t>
            </a:r>
            <a:endParaRPr sz="8800">
              <a:solidFill>
                <a:srgbClr val="1F1F1F"/>
              </a:solidFill>
            </a:endParaRPr>
          </a:p>
          <a:p>
            <a:pPr marL="228600" lvl="0" indent="-254000" algn="l" rtl="0">
              <a:lnSpc>
                <a:spcPct val="128571"/>
              </a:lnSpc>
              <a:spcBef>
                <a:spcPts val="0"/>
              </a:spcBef>
              <a:spcAft>
                <a:spcPts val="0"/>
              </a:spcAft>
              <a:buClr>
                <a:srgbClr val="1F1F1F"/>
              </a:buClr>
              <a:buSzPct val="100000"/>
              <a:buChar char="•"/>
            </a:pPr>
            <a:r>
              <a:rPr lang="en-US" sz="8800">
                <a:solidFill>
                  <a:srgbClr val="1F1F1F"/>
                </a:solidFill>
              </a:rPr>
              <a:t>Este formulario se puede actualizar con la frecuencia que sea necesaria.</a:t>
            </a:r>
            <a:endParaRPr sz="8800">
              <a:solidFill>
                <a:srgbClr val="1F1F1F"/>
              </a:solidFill>
            </a:endParaRPr>
          </a:p>
          <a:p>
            <a:pPr marL="228600" lvl="0" indent="-254000" algn="l" rtl="0">
              <a:lnSpc>
                <a:spcPct val="128571"/>
              </a:lnSpc>
              <a:spcBef>
                <a:spcPts val="0"/>
              </a:spcBef>
              <a:spcAft>
                <a:spcPts val="0"/>
              </a:spcAft>
              <a:buClr>
                <a:srgbClr val="FF0000"/>
              </a:buClr>
              <a:buSzPct val="100000"/>
              <a:buChar char="•"/>
            </a:pPr>
            <a:r>
              <a:rPr lang="en-US" sz="8800" b="1">
                <a:solidFill>
                  <a:srgbClr val="FF0000"/>
                </a:solidFill>
              </a:rPr>
              <a:t>Si se cancela un día programado, por favor notifique al condado en el que está operando.</a:t>
            </a:r>
            <a:endParaRPr sz="8800">
              <a:solidFill>
                <a:schemeClr val="accent5"/>
              </a:solidFill>
            </a:endParaRPr>
          </a:p>
          <a:p>
            <a:pPr marL="228600" lvl="0" indent="-88900" algn="l" rtl="0">
              <a:lnSpc>
                <a:spcPct val="90000"/>
              </a:lnSpc>
              <a:spcBef>
                <a:spcPts val="1000"/>
              </a:spcBef>
              <a:spcAft>
                <a:spcPts val="0"/>
              </a:spcAft>
              <a:buClr>
                <a:schemeClr val="dk1"/>
              </a:buClr>
              <a:buSzPct val="100000"/>
              <a:buNone/>
            </a:pPr>
            <a:endParaRPr sz="2200"/>
          </a:p>
          <a:p>
            <a:pPr marL="228600" lvl="0" indent="-88900" algn="l" rtl="0">
              <a:lnSpc>
                <a:spcPct val="90000"/>
              </a:lnSpc>
              <a:spcBef>
                <a:spcPts val="1000"/>
              </a:spcBef>
              <a:spcAft>
                <a:spcPts val="0"/>
              </a:spcAft>
              <a:buClr>
                <a:schemeClr val="dk1"/>
              </a:buClr>
              <a:buSzPct val="100000"/>
              <a:buNone/>
            </a:pPr>
            <a:endParaRPr sz="2200"/>
          </a:p>
          <a:p>
            <a:pPr marL="228600" lvl="0" indent="-88900" algn="l" rtl="0">
              <a:lnSpc>
                <a:spcPct val="90000"/>
              </a:lnSpc>
              <a:spcBef>
                <a:spcPts val="1000"/>
              </a:spcBef>
              <a:spcAft>
                <a:spcPts val="0"/>
              </a:spcAft>
              <a:buClr>
                <a:schemeClr val="dk1"/>
              </a:buClr>
              <a:buSzPct val="100000"/>
              <a:buNone/>
            </a:pPr>
            <a:endParaRPr sz="2200"/>
          </a:p>
          <a:p>
            <a:pPr marL="228600" lvl="0" indent="-88900" algn="l" rtl="0">
              <a:lnSpc>
                <a:spcPct val="90000"/>
              </a:lnSpc>
              <a:spcBef>
                <a:spcPts val="1000"/>
              </a:spcBef>
              <a:spcAft>
                <a:spcPts val="0"/>
              </a:spcAft>
              <a:buClr>
                <a:schemeClr val="dk1"/>
              </a:buClr>
              <a:buSzPct val="100000"/>
              <a:buNone/>
            </a:pPr>
            <a:endParaRPr sz="2200"/>
          </a:p>
        </p:txBody>
      </p:sp>
      <p:pic>
        <p:nvPicPr>
          <p:cNvPr id="158" name="Google Shape;158;g374ace78373_0_27"/>
          <p:cNvPicPr preferRelativeResize="0"/>
          <p:nvPr/>
        </p:nvPicPr>
        <p:blipFill>
          <a:blip r:embed="rId3">
            <a:alphaModFix/>
          </a:blip>
          <a:stretch>
            <a:fillRect/>
          </a:stretch>
        </p:blipFill>
        <p:spPr>
          <a:xfrm>
            <a:off x="7573675" y="596525"/>
            <a:ext cx="4864776" cy="60944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74ace78373_0_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128571"/>
              </a:lnSpc>
              <a:spcBef>
                <a:spcPts val="0"/>
              </a:spcBef>
              <a:spcAft>
                <a:spcPts val="0"/>
              </a:spcAft>
              <a:buClr>
                <a:schemeClr val="dk1"/>
              </a:buClr>
              <a:buSzPts val="1100"/>
              <a:buFont typeface="Arial"/>
              <a:buNone/>
            </a:pPr>
            <a:r>
              <a:rPr lang="en-US">
                <a:solidFill>
                  <a:srgbClr val="1F1F1F"/>
                </a:solidFill>
              </a:rPr>
              <a:t>Hoja de Informes Mensuales</a:t>
            </a:r>
            <a:endParaRPr/>
          </a:p>
        </p:txBody>
      </p:sp>
      <p:sp>
        <p:nvSpPr>
          <p:cNvPr id="170" name="Google Shape;170;g374ace78373_0_34"/>
          <p:cNvSpPr txBox="1">
            <a:spLocks noGrp="1"/>
          </p:cNvSpPr>
          <p:nvPr>
            <p:ph type="body" idx="1"/>
          </p:nvPr>
        </p:nvSpPr>
        <p:spPr>
          <a:xfrm>
            <a:off x="838200" y="1825625"/>
            <a:ext cx="10515600" cy="113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a:solidFill>
                  <a:schemeClr val="hlink"/>
                </a:solidFill>
                <a:hlinkClick r:id="rId3"/>
              </a:rPr>
              <a:t>https://docs.google.com/forms/d/e/1FAIpQLScTasrInwtzWFU_E6N_haT96utgwHQ-qU2lBohSy-Cc8JH2tQ/viewform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74ace78373_0_39"/>
          <p:cNvSpPr txBox="1">
            <a:spLocks noGrp="1"/>
          </p:cNvSpPr>
          <p:nvPr>
            <p:ph type="title"/>
          </p:nvPr>
        </p:nvSpPr>
        <p:spPr>
          <a:xfrm>
            <a:off x="838200" y="1"/>
            <a:ext cx="10515600" cy="1690800"/>
          </a:xfrm>
          <a:prstGeom prst="rect">
            <a:avLst/>
          </a:prstGeom>
          <a:noFill/>
          <a:ln>
            <a:noFill/>
          </a:ln>
        </p:spPr>
        <p:txBody>
          <a:bodyPr spcFirstLastPara="1" wrap="square" lIns="91425" tIns="45700" rIns="91425" bIns="45700" anchor="ctr" anchorCtr="0">
            <a:normAutofit/>
          </a:bodyPr>
          <a:lstStyle/>
          <a:p>
            <a:pPr marL="0" lvl="0" indent="0" algn="ctr" rtl="0">
              <a:lnSpc>
                <a:spcPct val="128571"/>
              </a:lnSpc>
              <a:spcBef>
                <a:spcPts val="0"/>
              </a:spcBef>
              <a:spcAft>
                <a:spcPts val="0"/>
              </a:spcAft>
              <a:buClr>
                <a:schemeClr val="dk1"/>
              </a:buClr>
              <a:buSzPts val="1100"/>
              <a:buFont typeface="Arial"/>
              <a:buNone/>
            </a:pPr>
            <a:r>
              <a:rPr lang="en-US" sz="6000">
                <a:solidFill>
                  <a:srgbClr val="C00000"/>
                </a:solidFill>
              </a:rPr>
              <a:t>Hojas de Registro del Comisario</a:t>
            </a:r>
            <a:endParaRPr sz="6000">
              <a:solidFill>
                <a:srgbClr val="C00000"/>
              </a:solidFill>
            </a:endParaRPr>
          </a:p>
        </p:txBody>
      </p:sp>
      <p:sp>
        <p:nvSpPr>
          <p:cNvPr id="182" name="Google Shape;182;g374ace78373_0_39"/>
          <p:cNvSpPr txBox="1">
            <a:spLocks noGrp="1"/>
          </p:cNvSpPr>
          <p:nvPr>
            <p:ph type="body" idx="1"/>
          </p:nvPr>
        </p:nvSpPr>
        <p:spPr>
          <a:xfrm>
            <a:off x="838200" y="1597024"/>
            <a:ext cx="10515600" cy="4686000"/>
          </a:xfrm>
          <a:prstGeom prst="rect">
            <a:avLst/>
          </a:prstGeom>
          <a:noFill/>
          <a:ln>
            <a:noFill/>
          </a:ln>
        </p:spPr>
        <p:txBody>
          <a:bodyPr spcFirstLastPara="1" wrap="square" lIns="91425" tIns="45700" rIns="91425" bIns="45700" anchor="t" anchorCtr="0">
            <a:noAutofit/>
          </a:bodyPr>
          <a:lstStyle/>
          <a:p>
            <a:pPr marL="228600" lvl="0" indent="-292100" algn="l" rtl="0">
              <a:spcBef>
                <a:spcPts val="0"/>
              </a:spcBef>
              <a:spcAft>
                <a:spcPts val="0"/>
              </a:spcAft>
              <a:buSzPts val="2800"/>
              <a:buChar char="•"/>
            </a:pPr>
            <a:r>
              <a:rPr lang="en-US">
                <a:solidFill>
                  <a:srgbClr val="1F1F1F"/>
                </a:solidFill>
              </a:rPr>
              <a:t>Al presentarse en el comisario:</a:t>
            </a:r>
            <a:endParaRPr>
              <a:solidFill>
                <a:srgbClr val="1F1F1F"/>
              </a:solidFill>
            </a:endParaRPr>
          </a:p>
          <a:p>
            <a:pPr marL="685800" lvl="1" indent="-292100" algn="l" rtl="0">
              <a:spcBef>
                <a:spcPts val="500"/>
              </a:spcBef>
              <a:spcAft>
                <a:spcPts val="0"/>
              </a:spcAft>
              <a:buSzPts val="2800"/>
              <a:buChar char="•"/>
            </a:pPr>
            <a:r>
              <a:rPr lang="en-US" sz="2800">
                <a:solidFill>
                  <a:srgbClr val="1F1F1F"/>
                </a:solidFill>
              </a:rPr>
              <a:t>Debe completar la hoja de registro ubicada en el comisario. </a:t>
            </a:r>
            <a:r>
              <a:rPr lang="en-US" sz="2800" b="1">
                <a:solidFill>
                  <a:srgbClr val="FF0000"/>
                </a:solidFill>
              </a:rPr>
              <a:t>NO SE</a:t>
            </a:r>
            <a:r>
              <a:rPr lang="en-US" sz="2800" b="1">
                <a:solidFill>
                  <a:srgbClr val="1F1F1F"/>
                </a:solidFill>
              </a:rPr>
              <a:t> </a:t>
            </a:r>
            <a:r>
              <a:rPr lang="en-US" sz="2800" b="1">
                <a:solidFill>
                  <a:srgbClr val="FF0000"/>
                </a:solidFill>
              </a:rPr>
              <a:t>PUEDE</a:t>
            </a:r>
            <a:r>
              <a:rPr lang="en-US" sz="2800" b="1">
                <a:solidFill>
                  <a:srgbClr val="1F1F1F"/>
                </a:solidFill>
              </a:rPr>
              <a:t> completar para varios días.</a:t>
            </a:r>
            <a:endParaRPr sz="2800" b="1">
              <a:solidFill>
                <a:srgbClr val="1F1F1F"/>
              </a:solidFill>
            </a:endParaRPr>
          </a:p>
          <a:p>
            <a:pPr marL="228600" lvl="0" indent="-292100" algn="l" rtl="0">
              <a:lnSpc>
                <a:spcPct val="128571"/>
              </a:lnSpc>
              <a:spcBef>
                <a:spcPts val="0"/>
              </a:spcBef>
              <a:spcAft>
                <a:spcPts val="0"/>
              </a:spcAft>
              <a:buClr>
                <a:srgbClr val="1F1F1F"/>
              </a:buClr>
              <a:buSzPts val="2800"/>
              <a:buChar char="•"/>
            </a:pPr>
            <a:r>
              <a:rPr lang="en-US">
                <a:solidFill>
                  <a:srgbClr val="1F1F1F"/>
                </a:solidFill>
              </a:rPr>
              <a:t>Estas hojas de registro le ayudan a proporcionar documentación, que usted se presenta al comisario diariamente.</a:t>
            </a:r>
            <a:endParaRPr>
              <a:solidFill>
                <a:srgbClr val="1F1F1F"/>
              </a:solidFill>
            </a:endParaRPr>
          </a:p>
          <a:p>
            <a:pPr marL="228600" lvl="0" indent="-292100" algn="l" rtl="0">
              <a:lnSpc>
                <a:spcPct val="128571"/>
              </a:lnSpc>
              <a:spcBef>
                <a:spcPts val="0"/>
              </a:spcBef>
              <a:spcAft>
                <a:spcPts val="0"/>
              </a:spcAft>
              <a:buClr>
                <a:srgbClr val="1F1F1F"/>
              </a:buClr>
              <a:buSzPts val="2800"/>
              <a:buChar char="•"/>
            </a:pPr>
            <a:r>
              <a:rPr lang="en-US">
                <a:solidFill>
                  <a:srgbClr val="1F1F1F"/>
                </a:solidFill>
              </a:rPr>
              <a:t>Debe realizar </a:t>
            </a:r>
            <a:r>
              <a:rPr lang="en-US">
                <a:solidFill>
                  <a:srgbClr val="1F1F1F"/>
                </a:solidFill>
                <a:highlight>
                  <a:srgbClr val="FFFFFF"/>
                </a:highlight>
              </a:rPr>
              <a:t>todas las operaciones de alimentos</a:t>
            </a:r>
            <a:r>
              <a:rPr lang="en-US">
                <a:solidFill>
                  <a:srgbClr val="1F1F1F"/>
                </a:solidFill>
              </a:rPr>
              <a:t> en el comisario. </a:t>
            </a:r>
            <a:r>
              <a:rPr lang="en-US" b="1">
                <a:solidFill>
                  <a:srgbClr val="FF0000"/>
                </a:solidFill>
              </a:rPr>
              <a:t>NO</a:t>
            </a:r>
            <a:r>
              <a:rPr lang="en-US" b="1">
                <a:solidFill>
                  <a:srgbClr val="1F1F1F"/>
                </a:solidFill>
              </a:rPr>
              <a:t> </a:t>
            </a:r>
            <a:r>
              <a:rPr lang="en-US" b="1">
                <a:solidFill>
                  <a:srgbClr val="FF0000"/>
                </a:solidFill>
              </a:rPr>
              <a:t>PUEDE</a:t>
            </a:r>
            <a:r>
              <a:rPr lang="en-US">
                <a:solidFill>
                  <a:srgbClr val="1F1F1F"/>
                </a:solidFill>
              </a:rPr>
              <a:t> usar su casa u otra ubicación para </a:t>
            </a:r>
            <a:r>
              <a:rPr lang="en-US">
                <a:solidFill>
                  <a:srgbClr val="1F1F1F"/>
                </a:solidFill>
                <a:highlight>
                  <a:srgbClr val="FFFFFF"/>
                </a:highlight>
              </a:rPr>
              <a:t>preparar alimentos,</a:t>
            </a:r>
            <a:r>
              <a:rPr lang="en-US">
                <a:solidFill>
                  <a:srgbClr val="1F1F1F"/>
                </a:solidFill>
              </a:rPr>
              <a:t> almacenarlos o realizar el servicio de la Unidad Móvil de Comida.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74ace78373_0_44"/>
          <p:cNvSpPr txBox="1">
            <a:spLocks noGrp="1"/>
          </p:cNvSpPr>
          <p:nvPr>
            <p:ph type="title"/>
          </p:nvPr>
        </p:nvSpPr>
        <p:spPr>
          <a:xfrm>
            <a:off x="822037" y="-18473"/>
            <a:ext cx="10197000" cy="1570200"/>
          </a:xfrm>
          <a:prstGeom prst="rect">
            <a:avLst/>
          </a:prstGeom>
          <a:noFill/>
          <a:ln>
            <a:noFill/>
          </a:ln>
        </p:spPr>
        <p:txBody>
          <a:bodyPr spcFirstLastPara="1" wrap="square" lIns="91425" tIns="45700" rIns="91425" bIns="45700" anchor="ctr" anchorCtr="0">
            <a:normAutofit/>
          </a:bodyPr>
          <a:lstStyle/>
          <a:p>
            <a:pPr marL="0" lvl="0" indent="0" algn="ctr" rtl="0">
              <a:lnSpc>
                <a:spcPct val="128571"/>
              </a:lnSpc>
              <a:spcBef>
                <a:spcPts val="0"/>
              </a:spcBef>
              <a:spcAft>
                <a:spcPts val="0"/>
              </a:spcAft>
              <a:buClr>
                <a:schemeClr val="dk1"/>
              </a:buClr>
              <a:buSzPts val="1100"/>
              <a:buFont typeface="Arial"/>
              <a:buNone/>
            </a:pPr>
            <a:r>
              <a:rPr lang="en-US" sz="6000" b="1">
                <a:solidFill>
                  <a:srgbClr val="0070C0"/>
                </a:solidFill>
              </a:rPr>
              <a:t>Inspecciones</a:t>
            </a:r>
            <a:endParaRPr sz="6000" b="1">
              <a:solidFill>
                <a:srgbClr val="0070C0"/>
              </a:solidFill>
            </a:endParaRPr>
          </a:p>
        </p:txBody>
      </p:sp>
      <p:sp>
        <p:nvSpPr>
          <p:cNvPr id="194" name="Google Shape;194;g374ace78373_0_44"/>
          <p:cNvSpPr txBox="1">
            <a:spLocks noGrp="1"/>
          </p:cNvSpPr>
          <p:nvPr>
            <p:ph type="body" idx="1"/>
          </p:nvPr>
        </p:nvSpPr>
        <p:spPr>
          <a:xfrm>
            <a:off x="350984" y="1551709"/>
            <a:ext cx="11508600" cy="4673700"/>
          </a:xfrm>
          <a:prstGeom prst="rect">
            <a:avLst/>
          </a:prstGeom>
          <a:noFill/>
          <a:ln>
            <a:noFill/>
          </a:ln>
        </p:spPr>
        <p:txBody>
          <a:bodyPr spcFirstLastPara="1" wrap="square" lIns="91425" tIns="45700" rIns="91425" bIns="45700" anchor="t" anchorCtr="0">
            <a:normAutofit fontScale="92500" lnSpcReduction="10000"/>
          </a:bodyPr>
          <a:lstStyle/>
          <a:p>
            <a:pPr marL="228600" lvl="0" indent="-317500" algn="l" rtl="0">
              <a:lnSpc>
                <a:spcPct val="128571"/>
              </a:lnSpc>
              <a:spcBef>
                <a:spcPts val="0"/>
              </a:spcBef>
              <a:spcAft>
                <a:spcPts val="0"/>
              </a:spcAft>
              <a:buClr>
                <a:srgbClr val="1F1F1F"/>
              </a:buClr>
              <a:buSzPts val="3200"/>
              <a:buChar char="•"/>
            </a:pPr>
            <a:r>
              <a:rPr lang="en-US" sz="3200">
                <a:solidFill>
                  <a:srgbClr val="1F1F1F"/>
                </a:solidFill>
              </a:rPr>
              <a:t>Será aleatorio, no anunciado basado en su calendario enviado.</a:t>
            </a:r>
            <a:endParaRPr sz="3200">
              <a:solidFill>
                <a:srgbClr val="1F1F1F"/>
              </a:solidFill>
            </a:endParaRPr>
          </a:p>
          <a:p>
            <a:pPr marL="228600" lvl="0" indent="-317500" algn="l" rtl="0">
              <a:lnSpc>
                <a:spcPct val="128571"/>
              </a:lnSpc>
              <a:spcBef>
                <a:spcPts val="0"/>
              </a:spcBef>
              <a:spcAft>
                <a:spcPts val="0"/>
              </a:spcAft>
              <a:buClr>
                <a:srgbClr val="1F1F1F"/>
              </a:buClr>
              <a:buSzPts val="3200"/>
              <a:buChar char="•"/>
            </a:pPr>
            <a:r>
              <a:rPr lang="en-US" sz="3200">
                <a:solidFill>
                  <a:srgbClr val="1F1F1F"/>
                </a:solidFill>
              </a:rPr>
              <a:t>NO Inspecciones “Programadas” sólo para obtener inspección.</a:t>
            </a:r>
            <a:endParaRPr sz="3200">
              <a:solidFill>
                <a:srgbClr val="1F1F1F"/>
              </a:solidFill>
            </a:endParaRPr>
          </a:p>
          <a:p>
            <a:pPr marL="228600" lvl="0" indent="-317500" algn="l" rtl="0">
              <a:lnSpc>
                <a:spcPct val="128571"/>
              </a:lnSpc>
              <a:spcBef>
                <a:spcPts val="0"/>
              </a:spcBef>
              <a:spcAft>
                <a:spcPts val="0"/>
              </a:spcAft>
              <a:buClr>
                <a:srgbClr val="1F1F1F"/>
              </a:buClr>
              <a:buSzPts val="3200"/>
              <a:buChar char="•"/>
            </a:pPr>
            <a:r>
              <a:rPr lang="en-US" sz="3200" b="1" u="sng">
                <a:solidFill>
                  <a:srgbClr val="1F1F1F"/>
                </a:solidFill>
              </a:rPr>
              <a:t>Las inspecciones se BASAN EN LOS RIESGOS y deben realizarse cuando la Unidad Móvil de Comida esté en PLENO funcionamiento vendiendo comida al público.</a:t>
            </a:r>
            <a:endParaRPr sz="3200" b="1" u="sng">
              <a:solidFill>
                <a:srgbClr val="1F1F1F"/>
              </a:solidFill>
            </a:endParaRPr>
          </a:p>
          <a:p>
            <a:pPr marL="228600" lvl="0" indent="-317500" algn="l" rtl="0">
              <a:lnSpc>
                <a:spcPct val="128571"/>
              </a:lnSpc>
              <a:spcBef>
                <a:spcPts val="0"/>
              </a:spcBef>
              <a:spcAft>
                <a:spcPts val="0"/>
              </a:spcAft>
              <a:buSzPts val="3200"/>
              <a:buFont typeface="Calibri"/>
              <a:buChar char="•"/>
            </a:pPr>
            <a:r>
              <a:rPr lang="en-US" sz="3200">
                <a:solidFill>
                  <a:srgbClr val="FF0000"/>
                </a:solidFill>
              </a:rPr>
              <a:t>NO </a:t>
            </a:r>
            <a:r>
              <a:rPr lang="en-US" sz="3200">
                <a:solidFill>
                  <a:srgbClr val="1F1F1F"/>
                </a:solidFill>
              </a:rPr>
              <a:t>ocurrirá en el comisario.</a:t>
            </a:r>
            <a:endParaRPr sz="3200">
              <a:solidFill>
                <a:srgbClr val="1F1F1F"/>
              </a:solidFill>
            </a:endParaRPr>
          </a:p>
          <a:p>
            <a:pPr marL="228600" lvl="0" indent="-317500" algn="l" rtl="0">
              <a:spcBef>
                <a:spcPts val="0"/>
              </a:spcBef>
              <a:spcAft>
                <a:spcPts val="0"/>
              </a:spcAft>
              <a:buClr>
                <a:srgbClr val="1F1F1F"/>
              </a:buClr>
              <a:buSzPts val="3200"/>
              <a:buChar char="•"/>
            </a:pPr>
            <a:r>
              <a:rPr lang="en-US" sz="3200">
                <a:solidFill>
                  <a:srgbClr val="FF0000"/>
                </a:solidFill>
              </a:rPr>
              <a:t>NO </a:t>
            </a:r>
            <a:r>
              <a:rPr lang="en-US" sz="3200">
                <a:solidFill>
                  <a:srgbClr val="1F1F1F"/>
                </a:solidFill>
              </a:rPr>
              <a:t>ocurrirá cuando tengas un menú limitado.</a:t>
            </a:r>
            <a:endParaRPr sz="3200">
              <a:solidFill>
                <a:srgbClr val="1F1F1F"/>
              </a:solidFill>
            </a:endParaRPr>
          </a:p>
          <a:p>
            <a:pPr marL="228600" lvl="0" indent="-317500" algn="l" rtl="0">
              <a:spcBef>
                <a:spcPts val="0"/>
              </a:spcBef>
              <a:spcAft>
                <a:spcPts val="0"/>
              </a:spcAft>
              <a:buClr>
                <a:srgbClr val="1F1F1F"/>
              </a:buClr>
              <a:buSzPts val="3200"/>
              <a:buChar char="•"/>
            </a:pPr>
            <a:r>
              <a:rPr lang="en-US" sz="3200">
                <a:solidFill>
                  <a:srgbClr val="FF0000"/>
                </a:solidFill>
              </a:rPr>
              <a:t>NO</a:t>
            </a:r>
            <a:r>
              <a:rPr lang="en-US" sz="3200">
                <a:solidFill>
                  <a:srgbClr val="1F1F1F"/>
                </a:solidFill>
              </a:rPr>
              <a:t> ocurrirá cuando solo opere días muy limitados en el Condado de Johnston.</a:t>
            </a:r>
            <a:endParaRPr sz="32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1123</Words>
  <Application>Microsoft Office PowerPoint</Application>
  <PresentationFormat>Widescreen</PresentationFormat>
  <Paragraphs>51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Mobile Food Trucks</vt:lpstr>
      <vt:lpstr>Who permits</vt:lpstr>
      <vt:lpstr>§ 130A-249.  Inspecciones; informe y tarjeta de grado del sanitización. </vt:lpstr>
      <vt:lpstr>§ 130A‑248.  Regulación de establecimientos de alimentación y alojamiento.</vt:lpstr>
      <vt:lpstr>.2670 - REQUISITOS GENERALES PARA CARRITOS Y UNIDADES MÓVILES DE COMIDA</vt:lpstr>
      <vt:lpstr>¿Qué aspecto tiene eso?</vt:lpstr>
      <vt:lpstr>Hoja de Informes Mensuales</vt:lpstr>
      <vt:lpstr>Hojas de Registro del Comisario</vt:lpstr>
      <vt:lpstr>Inspecciones</vt:lpstr>
      <vt:lpstr>El incumplimiento a estas condiciones….. </vt:lpstr>
      <vt:lpstr>Herramientas para ayudarle:</vt:lpstr>
      <vt:lpstr> ¿Preguntas?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Food Trucks</dc:title>
  <dc:creator>Mel's laptop</dc:creator>
  <cp:lastModifiedBy>Ashley  Blake</cp:lastModifiedBy>
  <cp:revision>3</cp:revision>
  <dcterms:created xsi:type="dcterms:W3CDTF">2025-06-24T12:38:45Z</dcterms:created>
  <dcterms:modified xsi:type="dcterms:W3CDTF">2025-08-21T16:29:35Z</dcterms:modified>
</cp:coreProperties>
</file>