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4"/>
  </p:notesMasterIdLst>
  <p:sldIdLst>
    <p:sldId id="256" r:id="rId2"/>
    <p:sldId id="258" r:id="rId3"/>
    <p:sldId id="259" r:id="rId4"/>
    <p:sldId id="257" r:id="rId5"/>
    <p:sldId id="260" r:id="rId6"/>
    <p:sldId id="261" r:id="rId7"/>
    <p:sldId id="268" r:id="rId8"/>
    <p:sldId id="266" r:id="rId9"/>
    <p:sldId id="265"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F4862-9FEB-4428-81D6-1CBDCB1BE869}" v="24" dt="2025-06-24T13:17:57.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A97D3-0141-4E87-A42C-01E5BB19618B}"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349AA-73F9-41BA-AC89-4AD0D86E671E}" type="slidenum">
              <a:rPr lang="en-US" smtClean="0"/>
              <a:t>‹#›</a:t>
            </a:fld>
            <a:endParaRPr lang="en-US"/>
          </a:p>
        </p:txBody>
      </p:sp>
    </p:spTree>
    <p:extLst>
      <p:ext uri="{BB962C8B-B14F-4D97-AF65-F5344CB8AC3E}">
        <p14:creationId xmlns:p14="http://schemas.microsoft.com/office/powerpoint/2010/main" val="74912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349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119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669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741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29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260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001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534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792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1097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358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7348158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opirsproblem.com/aurora-tax-lawyer/how-to-avoid-suspension-of-real-estate-license-for-illinois-tax-lien/"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ph.ncdhhs.gov/media/1606/open" TargetMode="External"/><Relationship Id="rId7" Type="http://schemas.openxmlformats.org/officeDocument/2006/relationships/hyperlink" Target="https://www.ncahec.net/news/nc-dhhs-recruiting-health-care-volunteers-in-response-to-covid-19/"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northcarolinahealthnews.org/2012/06/11/bill-could-change-the-look-power-of-nc-public-health/"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interest.com/pin/mu-giy-y-quyn-cng-ty--1123366700778736399/"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ar.inspiredpencil.com/pictures-2023/food-delivery-truck-cartoon"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276483/hand-shake-ico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ectorstock.com/royalty-free-vector/one-year-baby-shower-newborn-age-marker-vector-27836682"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elixwong.com/2015/07/fort-collins-food-truck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orldofprintables.com/hours-of-operation-sign/"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forms/d/e/1FAIpQLScTasrInwtzWFU_E6N_haT96utgwHQ-qU2lBohSy-Cc8JH2tQ/viewfor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7573" y="4905953"/>
            <a:ext cx="9932691" cy="858742"/>
          </a:xfrm>
        </p:spPr>
        <p:txBody>
          <a:bodyPr anchor="ctr">
            <a:normAutofit/>
          </a:bodyPr>
          <a:lstStyle/>
          <a:p>
            <a:pPr algn="l"/>
            <a:r>
              <a:rPr lang="en-US" sz="4800" dirty="0">
                <a:solidFill>
                  <a:srgbClr val="FFFFFF"/>
                </a:solidFill>
              </a:rPr>
              <a:t>Mobile Food Trucks</a:t>
            </a:r>
          </a:p>
        </p:txBody>
      </p:sp>
      <p:sp>
        <p:nvSpPr>
          <p:cNvPr id="3" name="Subtitle 2"/>
          <p:cNvSpPr>
            <a:spLocks noGrp="1"/>
          </p:cNvSpPr>
          <p:nvPr>
            <p:ph type="subTitle" idx="1"/>
          </p:nvPr>
        </p:nvSpPr>
        <p:spPr>
          <a:xfrm>
            <a:off x="1127570" y="5764694"/>
            <a:ext cx="9932690" cy="436643"/>
          </a:xfrm>
        </p:spPr>
        <p:txBody>
          <a:bodyPr anchor="t">
            <a:normAutofit/>
          </a:bodyPr>
          <a:lstStyle/>
          <a:p>
            <a:pPr algn="l"/>
            <a:r>
              <a:rPr lang="en-US" sz="2000" dirty="0">
                <a:solidFill>
                  <a:srgbClr val="FFFFFF"/>
                </a:solidFill>
              </a:rPr>
              <a:t>Review of the laws and regulations to keep your permit active</a:t>
            </a:r>
          </a:p>
        </p:txBody>
      </p:sp>
      <p:pic>
        <p:nvPicPr>
          <p:cNvPr id="13" name="Picture 12">
            <a:extLst/>
          </p:cNvPr>
          <p:cNvPicPr>
            <a:picLocks noChangeAspect="1"/>
          </p:cNvPicPr>
          <p:nvPr/>
        </p:nvPicPr>
        <p:blipFill rotWithShape="1">
          <a:blip r:embed="rId2">
            <a:lum/>
            <a:alphaModFix/>
          </a:blip>
          <a:srcRect t="12397" b="17787"/>
          <a:stretch/>
        </p:blipFill>
        <p:spPr>
          <a:xfrm>
            <a:off x="181832" y="397448"/>
            <a:ext cx="11824165" cy="5803889"/>
          </a:xfrm>
          <a:prstGeom prst="rect">
            <a:avLst/>
          </a:prstGeom>
          <a:noFill/>
          <a:ln>
            <a:noFill/>
          </a:ln>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793B7F-1E2B-D933-7878-07DA48A4CB3B}"/>
              </a:ext>
            </a:extLst>
          </p:cNvPr>
          <p:cNvSpPr txBox="1">
            <a:spLocks noGrp="1"/>
          </p:cNvSpPr>
          <p:nvPr>
            <p:ph type="title"/>
          </p:nvPr>
        </p:nvSpPr>
        <p:spPr>
          <a:xfrm>
            <a:off x="526472" y="5241984"/>
            <a:ext cx="11185237" cy="974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Failure to adhere to these conditions….. </a:t>
            </a:r>
          </a:p>
        </p:txBody>
      </p:sp>
      <p:pic>
        <p:nvPicPr>
          <p:cNvPr id="8" name="Content Placeholder 7" descr="Text, whiteboard&#10;&#10;AI-generated content may be incorrect.">
            <a:extLst>
              <a:ext uri="{FF2B5EF4-FFF2-40B4-BE49-F238E27FC236}">
                <a16:creationId xmlns:a16="http://schemas.microsoft.com/office/drawing/2014/main" id="{5DC9BDA1-E0D2-6D28-3241-F8DF76B6900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a:xfrm>
            <a:off x="157038" y="-983661"/>
            <a:ext cx="12191980" cy="6225644"/>
          </a:xfrm>
          <a:prstGeom prst="rect">
            <a:avLst/>
          </a:prstGeom>
        </p:spPr>
      </p:pic>
    </p:spTree>
    <p:extLst>
      <p:ext uri="{BB962C8B-B14F-4D97-AF65-F5344CB8AC3E}">
        <p14:creationId xmlns:p14="http://schemas.microsoft.com/office/powerpoint/2010/main" val="292563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2EBD-1008-0BCE-5A86-968DD4AC4636}"/>
              </a:ext>
            </a:extLst>
          </p:cNvPr>
          <p:cNvSpPr>
            <a:spLocks noGrp="1"/>
          </p:cNvSpPr>
          <p:nvPr>
            <p:ph type="title"/>
          </p:nvPr>
        </p:nvSpPr>
        <p:spPr>
          <a:xfrm>
            <a:off x="838200" y="365125"/>
            <a:ext cx="5177591" cy="1325563"/>
          </a:xfrm>
        </p:spPr>
        <p:txBody>
          <a:bodyPr/>
          <a:lstStyle/>
          <a:p>
            <a:r>
              <a:rPr lang="en-US" dirty="0"/>
              <a:t>Tools to help you:</a:t>
            </a:r>
          </a:p>
        </p:txBody>
      </p:sp>
      <p:pic>
        <p:nvPicPr>
          <p:cNvPr id="10" name="Content Placeholder 9">
            <a:extLst>
              <a:ext uri="{FF2B5EF4-FFF2-40B4-BE49-F238E27FC236}">
                <a16:creationId xmlns:a16="http://schemas.microsoft.com/office/drawing/2014/main" id="{633A0AD2-2DEA-FEAF-B32E-7FC155E0FAB3}"/>
              </a:ext>
            </a:extLst>
          </p:cNvPr>
          <p:cNvPicPr>
            <a:picLocks noGrp="1" noChangeAspect="1"/>
          </p:cNvPicPr>
          <p:nvPr>
            <p:ph idx="1"/>
          </p:nvPr>
        </p:nvPicPr>
        <p:blipFill>
          <a:blip r:embed="rId2"/>
          <a:stretch>
            <a:fillRect/>
          </a:stretch>
        </p:blipFill>
        <p:spPr>
          <a:xfrm>
            <a:off x="6296207" y="2367319"/>
            <a:ext cx="5658640" cy="4191585"/>
          </a:xfrm>
        </p:spPr>
      </p:pic>
      <p:sp>
        <p:nvSpPr>
          <p:cNvPr id="6" name="TextBox 5">
            <a:extLst>
              <a:ext uri="{FF2B5EF4-FFF2-40B4-BE49-F238E27FC236}">
                <a16:creationId xmlns:a16="http://schemas.microsoft.com/office/drawing/2014/main" id="{7126640D-C4CB-056E-6125-80226F3CC0D2}"/>
              </a:ext>
            </a:extLst>
          </p:cNvPr>
          <p:cNvSpPr txBox="1"/>
          <p:nvPr/>
        </p:nvSpPr>
        <p:spPr>
          <a:xfrm>
            <a:off x="512196" y="1772010"/>
            <a:ext cx="5066068" cy="923330"/>
          </a:xfrm>
          <a:prstGeom prst="rect">
            <a:avLst/>
          </a:prstGeom>
          <a:noFill/>
        </p:spPr>
        <p:txBody>
          <a:bodyPr wrap="square" rtlCol="0">
            <a:spAutoFit/>
          </a:bodyPr>
          <a:lstStyle/>
          <a:p>
            <a:r>
              <a:rPr lang="en-US" dirty="0">
                <a:hlinkClick r:id="rId3"/>
              </a:rPr>
              <a:t>https://www.dph.ncdhhs.gov/media/1606/open</a:t>
            </a:r>
            <a:endParaRPr lang="en-US" dirty="0"/>
          </a:p>
          <a:p>
            <a:pPr algn="ctr"/>
            <a:r>
              <a:rPr lang="en-US" b="1" dirty="0"/>
              <a:t>County Points of Contact</a:t>
            </a:r>
          </a:p>
          <a:p>
            <a:endParaRPr lang="en-US" dirty="0"/>
          </a:p>
        </p:txBody>
      </p:sp>
      <p:sp>
        <p:nvSpPr>
          <p:cNvPr id="11" name="TextBox 10">
            <a:extLst>
              <a:ext uri="{FF2B5EF4-FFF2-40B4-BE49-F238E27FC236}">
                <a16:creationId xmlns:a16="http://schemas.microsoft.com/office/drawing/2014/main" id="{99094878-3036-F8C9-7F83-2302D6C142A6}"/>
              </a:ext>
            </a:extLst>
          </p:cNvPr>
          <p:cNvSpPr txBox="1"/>
          <p:nvPr/>
        </p:nvSpPr>
        <p:spPr>
          <a:xfrm>
            <a:off x="6633301" y="1787504"/>
            <a:ext cx="4434366" cy="646331"/>
          </a:xfrm>
          <a:prstGeom prst="rect">
            <a:avLst/>
          </a:prstGeom>
          <a:noFill/>
        </p:spPr>
        <p:txBody>
          <a:bodyPr wrap="square" rtlCol="0">
            <a:spAutoFit/>
          </a:bodyPr>
          <a:lstStyle/>
          <a:p>
            <a:pPr algn="ctr"/>
            <a:r>
              <a:rPr lang="en-US" b="1" dirty="0"/>
              <a:t>NCDHHS Food Protection Regional Specialist Point of Contact</a:t>
            </a:r>
          </a:p>
        </p:txBody>
      </p:sp>
      <p:pic>
        <p:nvPicPr>
          <p:cNvPr id="17" name="Picture 16" descr="Map&#10;&#10;AI-generated content may be incorrect.">
            <a:extLst>
              <a:ext uri="{FF2B5EF4-FFF2-40B4-BE49-F238E27FC236}">
                <a16:creationId xmlns:a16="http://schemas.microsoft.com/office/drawing/2014/main" id="{012B52DE-EC25-2CE9-FC1D-423BD1B658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2196" y="2530652"/>
            <a:ext cx="5177591" cy="2579817"/>
          </a:xfrm>
          <a:prstGeom prst="rect">
            <a:avLst/>
          </a:prstGeom>
        </p:spPr>
      </p:pic>
      <p:pic>
        <p:nvPicPr>
          <p:cNvPr id="19" name="Picture 18" descr="Text&#10;&#10;AI-generated content may be incorrect.">
            <a:extLst>
              <a:ext uri="{FF2B5EF4-FFF2-40B4-BE49-F238E27FC236}">
                <a16:creationId xmlns:a16="http://schemas.microsoft.com/office/drawing/2014/main" id="{D6FD6314-2FC8-9FA3-2468-1C83B6F4391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12044" y="129985"/>
            <a:ext cx="2635606" cy="1737220"/>
          </a:xfrm>
          <a:prstGeom prst="rect">
            <a:avLst/>
          </a:prstGeom>
        </p:spPr>
      </p:pic>
    </p:spTree>
    <p:extLst>
      <p:ext uri="{BB962C8B-B14F-4D97-AF65-F5344CB8AC3E}">
        <p14:creationId xmlns:p14="http://schemas.microsoft.com/office/powerpoint/2010/main" val="324376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5E65-9DE2-A2FC-F09D-EE07847C7348}"/>
              </a:ext>
            </a:extLst>
          </p:cNvPr>
          <p:cNvSpPr>
            <a:spLocks noGrp="1"/>
          </p:cNvSpPr>
          <p:nvPr>
            <p:ph type="title"/>
          </p:nvPr>
        </p:nvSpPr>
        <p:spPr>
          <a:xfrm>
            <a:off x="1145308" y="2817091"/>
            <a:ext cx="9171710" cy="1209962"/>
          </a:xfrm>
        </p:spPr>
        <p:txBody>
          <a:bodyPr vert="horz" lIns="91440" tIns="45720" rIns="91440" bIns="45720" rtlCol="0" anchor="b">
            <a:normAutofit/>
          </a:bodyPr>
          <a:lstStyle/>
          <a:p>
            <a:pPr algn="ctr"/>
            <a:r>
              <a:rPr lang="en-US" kern="1200" dirty="0">
                <a:solidFill>
                  <a:schemeClr val="tx1"/>
                </a:solidFill>
                <a:latin typeface="+mj-lt"/>
                <a:ea typeface="+mj-ea"/>
                <a:cs typeface="+mj-cs"/>
              </a:rPr>
              <a:t>Questions?</a:t>
            </a:r>
          </a:p>
        </p:txBody>
      </p:sp>
      <p:sp>
        <p:nvSpPr>
          <p:cNvPr id="8" name="Content Placeholder 7"/>
          <p:cNvSpPr>
            <a:spLocks noGrp="1"/>
          </p:cNvSpPr>
          <p:nvPr>
            <p:ph idx="1"/>
          </p:nvPr>
        </p:nvSpPr>
        <p:spPr>
          <a:xfrm>
            <a:off x="849745" y="1825625"/>
            <a:ext cx="11222182" cy="991466"/>
          </a:xfrm>
        </p:spPr>
        <p:txBody>
          <a:bodyPr>
            <a:noAutofit/>
          </a:bodyPr>
          <a:lstStyle/>
          <a:p>
            <a:r>
              <a:rPr lang="en-US" sz="6000" dirty="0"/>
              <a:t>Effective: September 1</a:t>
            </a:r>
            <a:r>
              <a:rPr lang="en-US" sz="6000" baseline="30000" dirty="0"/>
              <a:t>st</a:t>
            </a:r>
            <a:r>
              <a:rPr lang="en-US" sz="6000" dirty="0"/>
              <a:t>, 2025</a:t>
            </a:r>
          </a:p>
        </p:txBody>
      </p:sp>
    </p:spTree>
    <p:extLst>
      <p:ext uri="{BB962C8B-B14F-4D97-AF65-F5344CB8AC3E}">
        <p14:creationId xmlns:p14="http://schemas.microsoft.com/office/powerpoint/2010/main" val="347322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0317-BC92-D3F1-4918-F6AAD37B0979}"/>
              </a:ext>
            </a:extLst>
          </p:cNvPr>
          <p:cNvSpPr>
            <a:spLocks noGrp="1"/>
          </p:cNvSpPr>
          <p:nvPr>
            <p:ph type="title"/>
          </p:nvPr>
        </p:nvSpPr>
        <p:spPr>
          <a:xfrm>
            <a:off x="838200" y="4669978"/>
            <a:ext cx="4391024" cy="1173700"/>
          </a:xfrm>
        </p:spPr>
        <p:txBody>
          <a:bodyPr anchor="t">
            <a:normAutofit/>
          </a:bodyPr>
          <a:lstStyle/>
          <a:p>
            <a:r>
              <a:rPr lang="en-US" sz="4000">
                <a:solidFill>
                  <a:schemeClr val="bg1"/>
                </a:solidFill>
              </a:rPr>
              <a:t>Who permits</a:t>
            </a:r>
          </a:p>
        </p:txBody>
      </p:sp>
      <p:sp>
        <p:nvSpPr>
          <p:cNvPr id="3" name="Content Placeholder 2">
            <a:extLst>
              <a:ext uri="{FF2B5EF4-FFF2-40B4-BE49-F238E27FC236}">
                <a16:creationId xmlns:a16="http://schemas.microsoft.com/office/drawing/2014/main" id="{9213372D-2E6A-4AF0-B26E-D7B252AA8C24}"/>
              </a:ext>
            </a:extLst>
          </p:cNvPr>
          <p:cNvSpPr>
            <a:spLocks noGrp="1"/>
          </p:cNvSpPr>
          <p:nvPr>
            <p:ph idx="1"/>
          </p:nvPr>
        </p:nvSpPr>
        <p:spPr>
          <a:xfrm>
            <a:off x="5664201" y="4766267"/>
            <a:ext cx="5692774" cy="1077411"/>
          </a:xfrm>
        </p:spPr>
        <p:txBody>
          <a:bodyPr>
            <a:normAutofit/>
          </a:bodyPr>
          <a:lstStyle/>
          <a:p>
            <a:r>
              <a:rPr lang="en-US" sz="1700">
                <a:solidFill>
                  <a:schemeClr val="bg1">
                    <a:alpha val="80000"/>
                  </a:schemeClr>
                </a:solidFill>
              </a:rPr>
              <a:t>The county in which the commissary is located</a:t>
            </a:r>
          </a:p>
          <a:p>
            <a:r>
              <a:rPr lang="en-US" sz="1700">
                <a:solidFill>
                  <a:schemeClr val="bg1">
                    <a:alpha val="80000"/>
                  </a:schemeClr>
                </a:solidFill>
              </a:rPr>
              <a:t>Commissary agreement</a:t>
            </a:r>
          </a:p>
          <a:p>
            <a:r>
              <a:rPr lang="en-US" sz="1700">
                <a:solidFill>
                  <a:schemeClr val="bg1">
                    <a:alpha val="80000"/>
                  </a:schemeClr>
                </a:solidFill>
              </a:rPr>
              <a:t>How will it be enforced? </a:t>
            </a:r>
          </a:p>
        </p:txBody>
      </p:sp>
      <p:pic>
        <p:nvPicPr>
          <p:cNvPr id="7" name="Picture 6" descr="A picture containing table, document, worktable&#10;&#10;AI-generated content may be incorrect.">
            <a:extLst>
              <a:ext uri="{FF2B5EF4-FFF2-40B4-BE49-F238E27FC236}">
                <a16:creationId xmlns:a16="http://schemas.microsoft.com/office/drawing/2014/main" id="{08214311-2B0A-B0FD-8571-1F29C75E35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58" r="1" b="1481"/>
          <a:stretch>
            <a:fillRect/>
          </a:stretch>
        </p:blipFill>
        <p:spPr>
          <a:xfrm>
            <a:off x="33337" y="637308"/>
            <a:ext cx="5850227"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5" name="Picture 4" descr="A picture containing text&#10;&#10;AI-generated content may be incorrect.">
            <a:extLst>
              <a:ext uri="{FF2B5EF4-FFF2-40B4-BE49-F238E27FC236}">
                <a16:creationId xmlns:a16="http://schemas.microsoft.com/office/drawing/2014/main" id="{60322D79-407D-EA6E-5743-4C350A4161F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777" r="1" b="3239"/>
          <a:stretch>
            <a:fillRect/>
          </a:stretch>
        </p:blipFill>
        <p:spPr>
          <a:xfrm>
            <a:off x="6034086" y="2675964"/>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spTree>
    <p:extLst>
      <p:ext uri="{BB962C8B-B14F-4D97-AF65-F5344CB8AC3E}">
        <p14:creationId xmlns:p14="http://schemas.microsoft.com/office/powerpoint/2010/main" val="389676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C6D6-594B-85A6-F6A2-BA47AF15B55D}"/>
              </a:ext>
            </a:extLst>
          </p:cNvPr>
          <p:cNvSpPr>
            <a:spLocks noGrp="1"/>
          </p:cNvSpPr>
          <p:nvPr>
            <p:ph type="title"/>
          </p:nvPr>
        </p:nvSpPr>
        <p:spPr>
          <a:xfrm>
            <a:off x="572493" y="238539"/>
            <a:ext cx="11018520" cy="1434415"/>
          </a:xfrm>
        </p:spPr>
        <p:txBody>
          <a:bodyPr anchor="b">
            <a:normAutofit/>
          </a:bodyPr>
          <a:lstStyle/>
          <a:p>
            <a:r>
              <a:rPr lang="en-US" sz="4200" dirty="0"/>
              <a:t>§ 130A-249.  Inspections; report and grade card.</a:t>
            </a:r>
            <a:br>
              <a:rPr lang="en-US" sz="4200" dirty="0"/>
            </a:br>
            <a:endParaRPr lang="en-US" sz="4200" dirty="0"/>
          </a:p>
        </p:txBody>
      </p:sp>
      <p:sp>
        <p:nvSpPr>
          <p:cNvPr id="3" name="Content Placeholder 2">
            <a:extLst>
              <a:ext uri="{FF2B5EF4-FFF2-40B4-BE49-F238E27FC236}">
                <a16:creationId xmlns:a16="http://schemas.microsoft.com/office/drawing/2014/main" id="{CFFB3D39-943F-F7A3-B930-70E75A6A2F4A}"/>
              </a:ext>
            </a:extLst>
          </p:cNvPr>
          <p:cNvSpPr>
            <a:spLocks noGrp="1"/>
          </p:cNvSpPr>
          <p:nvPr>
            <p:ph idx="1"/>
          </p:nvPr>
        </p:nvSpPr>
        <p:spPr>
          <a:xfrm>
            <a:off x="572493" y="2071316"/>
            <a:ext cx="6713552" cy="3599811"/>
          </a:xfrm>
        </p:spPr>
        <p:txBody>
          <a:bodyPr anchor="t">
            <a:noAutofit/>
          </a:bodyPr>
          <a:lstStyle/>
          <a:p>
            <a:r>
              <a:rPr lang="en-US" sz="1400" dirty="0"/>
              <a:t>The Secretary may enter any establishment that is subject to the provisions of G.S. 130A-248 for the purpose of making inspections. The Secretary shall inspect each food service establishment at a frequency established by the Commission. In establishing a schedule for inspections, the Commission shall consider the risks to the population served by the establishment and the type of food or drink served by the establishment. </a:t>
            </a:r>
            <a:r>
              <a:rPr lang="en-US" sz="1400" b="1" dirty="0"/>
              <a:t>The person responsible for the management or control of an establishment shall permit the Secretary to inspect every part of the establishment and shall render all aid and assistance necessary for the inspection. </a:t>
            </a:r>
            <a:r>
              <a:rPr lang="en-US" sz="1400" dirty="0"/>
              <a:t>The Secretary shall leave a copy of the inspection form and a card or cards showing the grade of the establishment with the responsible person. The Secretary shall post the grade card in a conspicuous place as determined by the Secretary where it may be readily observed by the public upon entering the establishment or upon picking up food prepared inside but received and paid for outside the establishment through delivery windows or other delivery devices. If a single establishment has one or more outside delivery service stations and an internal delivery system, that establishment shall have a grade card posted where it may be readily visible upon entering the establishment and one posted where it may be readily visible in each delivery window or delivery device upon picking up the food outside the establishment. The grade card or cards shall not be removed by anyone, except by or upon the instruction of the Secretary. (1941, c. 309, s. 2; 1955, c. 1030, s. 2; 1973, c. 476, s. 128; 1983, c. 891, s. 2; 1987, c. 145; c. 189; 1989, c. 551, s. 2; 1993, c. 262, s. 3; 2005-386, s. 4.1.)</a:t>
            </a:r>
          </a:p>
          <a:p>
            <a:pPr marL="0" indent="0">
              <a:buNone/>
            </a:pPr>
            <a:endParaRPr lang="en-US" sz="1400" dirty="0"/>
          </a:p>
        </p:txBody>
      </p:sp>
      <p:pic>
        <p:nvPicPr>
          <p:cNvPr id="5" name="Picture 4" descr="Icon&#10;&#10;AI-generated content may be incorrect.">
            <a:extLst>
              <a:ext uri="{FF2B5EF4-FFF2-40B4-BE49-F238E27FC236}">
                <a16:creationId xmlns:a16="http://schemas.microsoft.com/office/drawing/2014/main" id="{F19456FC-F077-F9F2-2AEB-EB17999E137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574" r="14840"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49291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8E04-F413-E90F-3E43-6C0B040095D5}"/>
              </a:ext>
            </a:extLst>
          </p:cNvPr>
          <p:cNvSpPr>
            <a:spLocks noGrp="1"/>
          </p:cNvSpPr>
          <p:nvPr>
            <p:ph type="title"/>
          </p:nvPr>
        </p:nvSpPr>
        <p:spPr>
          <a:xfrm>
            <a:off x="572493" y="238539"/>
            <a:ext cx="11018520" cy="1434415"/>
          </a:xfrm>
        </p:spPr>
        <p:txBody>
          <a:bodyPr anchor="b">
            <a:normAutofit/>
          </a:bodyPr>
          <a:lstStyle/>
          <a:p>
            <a:r>
              <a:rPr lang="en-US" sz="4600"/>
              <a:t>§ 130A‑248.  Regulation of food and lodging establishments.</a:t>
            </a:r>
          </a:p>
        </p:txBody>
      </p:sp>
      <p:sp>
        <p:nvSpPr>
          <p:cNvPr id="3" name="Content Placeholder 2">
            <a:extLst>
              <a:ext uri="{FF2B5EF4-FFF2-40B4-BE49-F238E27FC236}">
                <a16:creationId xmlns:a16="http://schemas.microsoft.com/office/drawing/2014/main" id="{8A10A57A-C5B8-1D73-E110-0A7A2C10006D}"/>
              </a:ext>
            </a:extLst>
          </p:cNvPr>
          <p:cNvSpPr>
            <a:spLocks noGrp="1"/>
          </p:cNvSpPr>
          <p:nvPr>
            <p:ph idx="1"/>
          </p:nvPr>
        </p:nvSpPr>
        <p:spPr>
          <a:xfrm>
            <a:off x="424950" y="1911927"/>
            <a:ext cx="7250708" cy="4507346"/>
          </a:xfrm>
        </p:spPr>
        <p:txBody>
          <a:bodyPr anchor="t">
            <a:noAutofit/>
          </a:bodyPr>
          <a:lstStyle/>
          <a:p>
            <a:r>
              <a:rPr lang="en-US" sz="2000" dirty="0"/>
              <a:t>(b)	No establishment shall commence or continue operation without a permit or transitional permit issued by the Department. The permit or transitional permit shall be issued to the owner or operator of the establishment and shall not be transferable. If the establishment is leased, the permit or transitional permit shall be issued to the lessee and shall not be transferable. If the location of an establishment changes, a new permit shall be obtained for the establishment. A permit shall be issued only when the establishment satisfies all of the requirements of the rules….. </a:t>
            </a:r>
          </a:p>
          <a:p>
            <a:r>
              <a:rPr lang="en-US" sz="2000" dirty="0"/>
              <a:t>(b1)	A permit </a:t>
            </a:r>
            <a:r>
              <a:rPr lang="en-US" sz="2000" b="1" dirty="0">
                <a:highlight>
                  <a:srgbClr val="FFFF00"/>
                </a:highlight>
              </a:rPr>
              <a:t>shall expire one year </a:t>
            </a:r>
            <a:r>
              <a:rPr lang="en-US" sz="2000" dirty="0"/>
              <a:t>after an establishment closes unless the permit is the subject of a contested case pursuant to Article 3 of Chapter 150B of the General Statutes.</a:t>
            </a:r>
          </a:p>
          <a:p>
            <a:endParaRPr lang="en-US" sz="2000" dirty="0"/>
          </a:p>
          <a:p>
            <a:r>
              <a:rPr lang="en-US" sz="2400" b="1" dirty="0"/>
              <a:t>(If inspections are not conducted, permit will EXPIRE)</a:t>
            </a:r>
          </a:p>
        </p:txBody>
      </p:sp>
      <p:pic>
        <p:nvPicPr>
          <p:cNvPr id="5" name="Picture 4" descr="Text, whiteboard&#10;&#10;AI-generated content may be incorrect.">
            <a:extLst>
              <a:ext uri="{FF2B5EF4-FFF2-40B4-BE49-F238E27FC236}">
                <a16:creationId xmlns:a16="http://schemas.microsoft.com/office/drawing/2014/main" id="{4104BCA3-3FFC-A4DD-85FE-092E4E12184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 b="9236"/>
          <a:stretch/>
        </p:blipFill>
        <p:spPr>
          <a:xfrm>
            <a:off x="7971221" y="1672954"/>
            <a:ext cx="3941064" cy="4266028"/>
          </a:xfrm>
          <a:prstGeom prst="rect">
            <a:avLst/>
          </a:prstGeom>
        </p:spPr>
      </p:pic>
    </p:spTree>
    <p:extLst>
      <p:ext uri="{BB962C8B-B14F-4D97-AF65-F5344CB8AC3E}">
        <p14:creationId xmlns:p14="http://schemas.microsoft.com/office/powerpoint/2010/main" val="114333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66EA-60F4-9E06-5DDC-470E96DF1FEC}"/>
              </a:ext>
            </a:extLst>
          </p:cNvPr>
          <p:cNvSpPr>
            <a:spLocks noGrp="1"/>
          </p:cNvSpPr>
          <p:nvPr>
            <p:ph type="title"/>
          </p:nvPr>
        </p:nvSpPr>
        <p:spPr>
          <a:xfrm>
            <a:off x="572493" y="238539"/>
            <a:ext cx="11018520" cy="1434415"/>
          </a:xfrm>
        </p:spPr>
        <p:txBody>
          <a:bodyPr anchor="b">
            <a:normAutofit/>
          </a:bodyPr>
          <a:lstStyle/>
          <a:p>
            <a:r>
              <a:rPr lang="en-US" sz="4600"/>
              <a:t>.2670 - GENERAL REQUIREMENTS FOR PUSHCARTS AND MOBILE FOOD UNITS</a:t>
            </a:r>
          </a:p>
        </p:txBody>
      </p:sp>
      <p:sp>
        <p:nvSpPr>
          <p:cNvPr id="3" name="Content Placeholder 2">
            <a:extLst>
              <a:ext uri="{FF2B5EF4-FFF2-40B4-BE49-F238E27FC236}">
                <a16:creationId xmlns:a16="http://schemas.microsoft.com/office/drawing/2014/main" id="{4694C159-11C2-5039-9CDC-90849CD9805E}"/>
              </a:ext>
            </a:extLst>
          </p:cNvPr>
          <p:cNvSpPr>
            <a:spLocks noGrp="1"/>
          </p:cNvSpPr>
          <p:nvPr>
            <p:ph idx="1"/>
          </p:nvPr>
        </p:nvSpPr>
        <p:spPr>
          <a:xfrm>
            <a:off x="572493" y="2071316"/>
            <a:ext cx="6713552" cy="4119172"/>
          </a:xfrm>
        </p:spPr>
        <p:txBody>
          <a:bodyPr anchor="t">
            <a:normAutofit/>
          </a:bodyPr>
          <a:lstStyle/>
          <a:p>
            <a:r>
              <a:rPr lang="en-US" sz="1800" dirty="0"/>
              <a:t>(1) A permit shall be issued by the regulatory authority that inspects the commissary from which a pushcart or mobile food unit is to operate, if the regulatory authority determines that the pushcart or mobile food unit complies with the rules of this Section. The permit shall be maintained on the pushcart or mobile food unit and made available to the regulatory authority upon request.</a:t>
            </a:r>
          </a:p>
          <a:p>
            <a:r>
              <a:rPr lang="en-US" sz="1800" dirty="0"/>
              <a:t>(2) The regulatory authority that issues the permit shall be provided by the permit holder a list of counties and locations where each pushcart or mobile food unit will operate.</a:t>
            </a:r>
          </a:p>
          <a:p>
            <a:r>
              <a:rPr lang="en-US" sz="1800" dirty="0"/>
              <a:t>(3) Prior to initiating food service operations in a particular county, the pushcart or mobile food unit permit holder shall provide the regulatory authority in each county in which food service operations are proposed a list of locations where they will operate</a:t>
            </a:r>
            <a:r>
              <a:rPr lang="en-US" sz="1800" b="1" dirty="0"/>
              <a:t>. Such lists must be kept current (See Blue QR code).</a:t>
            </a:r>
          </a:p>
        </p:txBody>
      </p:sp>
      <p:pic>
        <p:nvPicPr>
          <p:cNvPr id="5" name="Picture 4" descr="A person standing outside of a food truck&#10;&#10;AI-generated content may be incorrect.">
            <a:extLst>
              <a:ext uri="{FF2B5EF4-FFF2-40B4-BE49-F238E27FC236}">
                <a16:creationId xmlns:a16="http://schemas.microsoft.com/office/drawing/2014/main" id="{70724F6F-A55F-1AA4-13C3-E3D4160DD61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529" r="30356" b="2"/>
          <a:stretch>
            <a:fillRect/>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1A1FFE95-8D07-2838-8689-42EE640FB3A4}"/>
              </a:ext>
            </a:extLst>
          </p:cNvPr>
          <p:cNvSpPr txBox="1"/>
          <p:nvPr/>
        </p:nvSpPr>
        <p:spPr>
          <a:xfrm>
            <a:off x="9319298" y="5990433"/>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elixwong.com/2015/07/fort-collins-food-truck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50547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C978-806A-531C-5B1D-74071D82CF53}"/>
              </a:ext>
            </a:extLst>
          </p:cNvPr>
          <p:cNvSpPr>
            <a:spLocks noGrp="1"/>
          </p:cNvSpPr>
          <p:nvPr>
            <p:ph type="title"/>
          </p:nvPr>
        </p:nvSpPr>
        <p:spPr>
          <a:xfrm>
            <a:off x="640080" y="122664"/>
            <a:ext cx="7534656" cy="1170878"/>
          </a:xfrm>
        </p:spPr>
        <p:txBody>
          <a:bodyPr anchor="b">
            <a:normAutofit/>
          </a:bodyPr>
          <a:lstStyle/>
          <a:p>
            <a:r>
              <a:rPr lang="en-US" sz="5400" dirty="0"/>
              <a:t>What does that look like? </a:t>
            </a:r>
          </a:p>
        </p:txBody>
      </p:sp>
      <p:sp>
        <p:nvSpPr>
          <p:cNvPr id="3" name="Content Placeholder 2">
            <a:extLst>
              <a:ext uri="{FF2B5EF4-FFF2-40B4-BE49-F238E27FC236}">
                <a16:creationId xmlns:a16="http://schemas.microsoft.com/office/drawing/2014/main" id="{BAFBAD03-3BE5-7746-214E-2FBE233FF24B}"/>
              </a:ext>
            </a:extLst>
          </p:cNvPr>
          <p:cNvSpPr>
            <a:spLocks noGrp="1"/>
          </p:cNvSpPr>
          <p:nvPr>
            <p:ph idx="1"/>
          </p:nvPr>
        </p:nvSpPr>
        <p:spPr>
          <a:xfrm>
            <a:off x="640080" y="1510936"/>
            <a:ext cx="7009657" cy="5053150"/>
          </a:xfrm>
        </p:spPr>
        <p:txBody>
          <a:bodyPr>
            <a:normAutofit lnSpcReduction="10000"/>
          </a:bodyPr>
          <a:lstStyle/>
          <a:p>
            <a:r>
              <a:rPr lang="en-US" sz="2200" dirty="0">
                <a:solidFill>
                  <a:schemeClr val="accent5"/>
                </a:solidFill>
              </a:rPr>
              <a:t>Blue Sheet QR Codes </a:t>
            </a:r>
            <a:r>
              <a:rPr lang="en-US" sz="2200" dirty="0"/>
              <a:t>are provided to use for MONTHLY schedules.  This is required (on or before) 1</a:t>
            </a:r>
            <a:r>
              <a:rPr lang="en-US" sz="2200" baseline="30000" dirty="0"/>
              <a:t>st</a:t>
            </a:r>
            <a:r>
              <a:rPr lang="en-US" sz="2200" dirty="0"/>
              <a:t> day of each Month.</a:t>
            </a:r>
          </a:p>
          <a:p>
            <a:r>
              <a:rPr lang="en-US" sz="2200" dirty="0"/>
              <a:t>This form must be filled out for every unit, each month (even if not in operation).</a:t>
            </a:r>
          </a:p>
          <a:p>
            <a:r>
              <a:rPr lang="en-US" sz="2200" dirty="0"/>
              <a:t>This form will have: </a:t>
            </a:r>
          </a:p>
          <a:p>
            <a:pPr lvl="1"/>
            <a:r>
              <a:rPr lang="en-US" sz="1800" dirty="0"/>
              <a:t>Dates you are working</a:t>
            </a:r>
          </a:p>
          <a:p>
            <a:pPr lvl="1"/>
            <a:r>
              <a:rPr lang="en-US" sz="1800" dirty="0"/>
              <a:t>Hours you are working</a:t>
            </a:r>
          </a:p>
          <a:p>
            <a:pPr lvl="1"/>
            <a:r>
              <a:rPr lang="en-US" sz="1800" dirty="0"/>
              <a:t>Address where you are working</a:t>
            </a:r>
          </a:p>
          <a:p>
            <a:pPr lvl="1"/>
            <a:r>
              <a:rPr lang="en-US" sz="1800" dirty="0"/>
              <a:t>What time you report to commissary</a:t>
            </a:r>
            <a:endParaRPr lang="en-US" sz="2200" dirty="0"/>
          </a:p>
          <a:p>
            <a:r>
              <a:rPr lang="en-US" sz="2200" dirty="0"/>
              <a:t>Must also notify other Counties you will be operating in (if operating in another county).</a:t>
            </a:r>
          </a:p>
          <a:p>
            <a:r>
              <a:rPr lang="en-US" sz="2200" dirty="0"/>
              <a:t>This form can be updated as frequently as needed.</a:t>
            </a:r>
          </a:p>
          <a:p>
            <a:r>
              <a:rPr lang="en-US" sz="2200" b="1" dirty="0">
                <a:solidFill>
                  <a:srgbClr val="FF0000"/>
                </a:solidFill>
              </a:rPr>
              <a:t>If a scheduled day is canceled, please notify the County that you are operating in.</a:t>
            </a:r>
          </a:p>
          <a:p>
            <a:endParaRPr lang="en-US" sz="2200" dirty="0"/>
          </a:p>
          <a:p>
            <a:endParaRPr lang="en-US" sz="2200" dirty="0"/>
          </a:p>
          <a:p>
            <a:endParaRPr lang="en-US" sz="2200" dirty="0"/>
          </a:p>
          <a:p>
            <a:endParaRPr lang="en-US" sz="2200" dirty="0"/>
          </a:p>
        </p:txBody>
      </p:sp>
      <p:pic>
        <p:nvPicPr>
          <p:cNvPr id="8" name="Picture 7" descr="A black and white sign&#10;&#10;AI-generated content may be incorrect.">
            <a:extLst>
              <a:ext uri="{FF2B5EF4-FFF2-40B4-BE49-F238E27FC236}">
                <a16:creationId xmlns:a16="http://schemas.microsoft.com/office/drawing/2014/main" id="{3C8E55D4-D035-5D1D-689C-BF83707B969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38950" y="1293542"/>
            <a:ext cx="3268402" cy="4230942"/>
          </a:xfrm>
          <a:prstGeom prst="rect">
            <a:avLst/>
          </a:prstGeom>
        </p:spPr>
      </p:pic>
    </p:spTree>
    <p:extLst>
      <p:ext uri="{BB962C8B-B14F-4D97-AF65-F5344CB8AC3E}">
        <p14:creationId xmlns:p14="http://schemas.microsoft.com/office/powerpoint/2010/main" val="5470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Monthly Reporting Sheet</a:t>
            </a:r>
          </a:p>
        </p:txBody>
      </p:sp>
      <p:sp>
        <p:nvSpPr>
          <p:cNvPr id="3" name="Content Placeholder 2"/>
          <p:cNvSpPr>
            <a:spLocks noGrp="1"/>
          </p:cNvSpPr>
          <p:nvPr>
            <p:ph idx="1"/>
          </p:nvPr>
        </p:nvSpPr>
        <p:spPr>
          <a:xfrm>
            <a:off x="838200" y="1825625"/>
            <a:ext cx="10515600" cy="1139248"/>
          </a:xfrm>
        </p:spPr>
        <p:txBody>
          <a:bodyPr/>
          <a:lstStyle/>
          <a:p>
            <a:pPr marL="0" indent="0">
              <a:buNone/>
            </a:pPr>
            <a:r>
              <a:rPr lang="en-US" dirty="0">
                <a:hlinkClick r:id="rId2"/>
              </a:rPr>
              <a:t>https://docs.google.com/forms/d/e/1FAIpQLScTasrInwtzWFU_E6N_haT96utgwHQ-qU2lBohSy-Cc8JH2tQ/viewform</a:t>
            </a:r>
            <a:endParaRPr lang="en-US" dirty="0"/>
          </a:p>
        </p:txBody>
      </p:sp>
    </p:spTree>
    <p:extLst>
      <p:ext uri="{BB962C8B-B14F-4D97-AF65-F5344CB8AC3E}">
        <p14:creationId xmlns:p14="http://schemas.microsoft.com/office/powerpoint/2010/main" val="23376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pPr algn="ctr"/>
            <a:r>
              <a:rPr lang="en-US" sz="6000" dirty="0">
                <a:solidFill>
                  <a:srgbClr val="C00000"/>
                </a:solidFill>
              </a:rPr>
              <a:t>Commissary Log Sheets</a:t>
            </a:r>
          </a:p>
        </p:txBody>
      </p:sp>
      <p:sp>
        <p:nvSpPr>
          <p:cNvPr id="3" name="Content Placeholder 2"/>
          <p:cNvSpPr>
            <a:spLocks noGrp="1"/>
          </p:cNvSpPr>
          <p:nvPr>
            <p:ph idx="1"/>
          </p:nvPr>
        </p:nvSpPr>
        <p:spPr>
          <a:xfrm>
            <a:off x="838200" y="1520824"/>
            <a:ext cx="10515600" cy="4686011"/>
          </a:xfrm>
        </p:spPr>
        <p:txBody>
          <a:bodyPr>
            <a:noAutofit/>
          </a:bodyPr>
          <a:lstStyle/>
          <a:p>
            <a:r>
              <a:rPr lang="en-US" dirty="0"/>
              <a:t>When reporting to the commissary:</a:t>
            </a:r>
          </a:p>
          <a:p>
            <a:pPr marL="0" indent="0">
              <a:buNone/>
            </a:pPr>
            <a:endParaRPr lang="en-US" dirty="0"/>
          </a:p>
          <a:p>
            <a:pPr lvl="1"/>
            <a:r>
              <a:rPr lang="en-US" sz="2800" dirty="0"/>
              <a:t>Must fill out the log sheet located at the commissary.  </a:t>
            </a:r>
            <a:r>
              <a:rPr lang="en-US" sz="2800" b="1" dirty="0">
                <a:solidFill>
                  <a:srgbClr val="FF0000"/>
                </a:solidFill>
              </a:rPr>
              <a:t>CANNOT</a:t>
            </a:r>
            <a:r>
              <a:rPr lang="en-US" sz="2800" b="1" dirty="0"/>
              <a:t> fill out for multiple days</a:t>
            </a:r>
            <a:r>
              <a:rPr lang="en-US" sz="2800" dirty="0"/>
              <a:t>.</a:t>
            </a:r>
          </a:p>
          <a:p>
            <a:pPr lvl="1"/>
            <a:endParaRPr lang="en-US" sz="2800" dirty="0"/>
          </a:p>
          <a:p>
            <a:pPr lvl="1"/>
            <a:r>
              <a:rPr lang="en-US" sz="2800" dirty="0"/>
              <a:t>These log sheets help you provide documentation, you are reporting to the commissary on a daily basis.</a:t>
            </a:r>
          </a:p>
          <a:p>
            <a:pPr lvl="1"/>
            <a:endParaRPr lang="en-US" sz="2800" dirty="0"/>
          </a:p>
          <a:p>
            <a:pPr lvl="1"/>
            <a:r>
              <a:rPr lang="en-US" sz="2800" dirty="0"/>
              <a:t>Must do all food operations at the commissary.  </a:t>
            </a:r>
            <a:r>
              <a:rPr lang="en-US" sz="2800" b="1" dirty="0">
                <a:solidFill>
                  <a:srgbClr val="FF0000"/>
                </a:solidFill>
              </a:rPr>
              <a:t>CANNOT</a:t>
            </a:r>
            <a:r>
              <a:rPr lang="en-US" sz="2800" dirty="0"/>
              <a:t> use your home or other location to do food prep, food storage or servicing of MFU.</a:t>
            </a:r>
          </a:p>
        </p:txBody>
      </p:sp>
    </p:spTree>
    <p:extLst>
      <p:ext uri="{BB962C8B-B14F-4D97-AF65-F5344CB8AC3E}">
        <p14:creationId xmlns:p14="http://schemas.microsoft.com/office/powerpoint/2010/main" val="250500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37" y="-18473"/>
            <a:ext cx="10196945" cy="1570182"/>
          </a:xfrm>
        </p:spPr>
        <p:txBody>
          <a:bodyPr>
            <a:normAutofit/>
          </a:bodyPr>
          <a:lstStyle/>
          <a:p>
            <a:pPr algn="ctr"/>
            <a:r>
              <a:rPr lang="en-US" sz="6000" b="1" dirty="0">
                <a:solidFill>
                  <a:srgbClr val="0070C0"/>
                </a:solidFill>
              </a:rPr>
              <a:t>Inspections</a:t>
            </a:r>
          </a:p>
        </p:txBody>
      </p:sp>
      <p:sp>
        <p:nvSpPr>
          <p:cNvPr id="3" name="Content Placeholder 2"/>
          <p:cNvSpPr>
            <a:spLocks noGrp="1"/>
          </p:cNvSpPr>
          <p:nvPr>
            <p:ph idx="1"/>
          </p:nvPr>
        </p:nvSpPr>
        <p:spPr>
          <a:xfrm>
            <a:off x="350984" y="1551709"/>
            <a:ext cx="11508508" cy="4673599"/>
          </a:xfrm>
        </p:spPr>
        <p:txBody>
          <a:bodyPr>
            <a:normAutofit/>
          </a:bodyPr>
          <a:lstStyle/>
          <a:p>
            <a:r>
              <a:rPr lang="en-US" sz="3200" dirty="0"/>
              <a:t>Will be random, unannounced based on your submitted schedule.  </a:t>
            </a:r>
          </a:p>
          <a:p>
            <a:r>
              <a:rPr lang="en-US" sz="3200" dirty="0"/>
              <a:t>NO “Scheduled” inspections just to get inspection.</a:t>
            </a:r>
          </a:p>
          <a:p>
            <a:r>
              <a:rPr lang="en-US" sz="3200" b="1" u="sng" dirty="0"/>
              <a:t>Inspections are RISK BASED and must occur when Mobile Food Unit is in FULL operation selling food to the public.</a:t>
            </a:r>
            <a:endParaRPr lang="en-US" sz="3200" dirty="0"/>
          </a:p>
          <a:p>
            <a:r>
              <a:rPr lang="en-US" sz="3200" dirty="0">
                <a:solidFill>
                  <a:schemeClr val="tx1"/>
                </a:solidFill>
              </a:rPr>
              <a:t>Will</a:t>
            </a:r>
            <a:r>
              <a:rPr lang="en-US" sz="3200" dirty="0">
                <a:solidFill>
                  <a:srgbClr val="FF0000"/>
                </a:solidFill>
              </a:rPr>
              <a:t> NOT </a:t>
            </a:r>
            <a:r>
              <a:rPr lang="en-US" sz="3200" dirty="0"/>
              <a:t>occur at the commissary.</a:t>
            </a:r>
          </a:p>
          <a:p>
            <a:r>
              <a:rPr lang="en-US" sz="3200" dirty="0">
                <a:solidFill>
                  <a:schemeClr val="tx1"/>
                </a:solidFill>
              </a:rPr>
              <a:t>Will</a:t>
            </a:r>
            <a:r>
              <a:rPr lang="en-US" sz="3200" dirty="0">
                <a:solidFill>
                  <a:srgbClr val="FF0000"/>
                </a:solidFill>
              </a:rPr>
              <a:t> NOT </a:t>
            </a:r>
            <a:r>
              <a:rPr lang="en-US" sz="3200" dirty="0"/>
              <a:t>occur when you have limited menu.</a:t>
            </a:r>
          </a:p>
          <a:p>
            <a:r>
              <a:rPr lang="en-US" sz="3200" dirty="0">
                <a:solidFill>
                  <a:schemeClr val="tx1"/>
                </a:solidFill>
              </a:rPr>
              <a:t>Will</a:t>
            </a:r>
            <a:r>
              <a:rPr lang="en-US" sz="3200" dirty="0">
                <a:solidFill>
                  <a:srgbClr val="FF0000"/>
                </a:solidFill>
              </a:rPr>
              <a:t> NOT </a:t>
            </a:r>
            <a:r>
              <a:rPr lang="en-US" sz="3200" dirty="0"/>
              <a:t>occur when you only operate very limited days in Johnston County.</a:t>
            </a:r>
          </a:p>
        </p:txBody>
      </p:sp>
    </p:spTree>
    <p:extLst>
      <p:ext uri="{BB962C8B-B14F-4D97-AF65-F5344CB8AC3E}">
        <p14:creationId xmlns:p14="http://schemas.microsoft.com/office/powerpoint/2010/main" val="175501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631</TotalTime>
  <Words>1070</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Mobile Food Trucks</vt:lpstr>
      <vt:lpstr>Who permits</vt:lpstr>
      <vt:lpstr>§ 130A-249.  Inspections; report and grade card. </vt:lpstr>
      <vt:lpstr>§ 130A‑248.  Regulation of food and lodging establishments.</vt:lpstr>
      <vt:lpstr>.2670 - GENERAL REQUIREMENTS FOR PUSHCARTS AND MOBILE FOOD UNITS</vt:lpstr>
      <vt:lpstr>What does that look like? </vt:lpstr>
      <vt:lpstr>Monthly Reporting Sheet</vt:lpstr>
      <vt:lpstr>Commissary Log Sheets</vt:lpstr>
      <vt:lpstr>Inspections</vt:lpstr>
      <vt:lpstr>Failure to adhere to these conditions….. </vt:lpstr>
      <vt:lpstr>Tools to help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Food Trucks</dc:title>
  <dc:creator>Mel's laptop</dc:creator>
  <cp:lastModifiedBy>Ashley  Blake</cp:lastModifiedBy>
  <cp:revision>42</cp:revision>
  <dcterms:created xsi:type="dcterms:W3CDTF">2025-06-24T12:38:45Z</dcterms:created>
  <dcterms:modified xsi:type="dcterms:W3CDTF">2025-08-21T16:30:53Z</dcterms:modified>
</cp:coreProperties>
</file>